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57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7" d="100"/>
        <a:sy n="97" d="100"/>
      </p:scale>
      <p:origin x="0" y="391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0068F-149D-4AE6-9FB9-B7D2366988D6}" type="datetimeFigureOut">
              <a:rPr lang="ru-RU" smtClean="0"/>
              <a:t>12.12.2013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B284B-A10C-40C1-BBC7-B308103B757F}" type="slidenum">
              <a:rPr lang="ru-RU" smtClean="0"/>
              <a:t>‹#›</a:t>
            </a:fld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0068F-149D-4AE6-9FB9-B7D2366988D6}" type="datetimeFigureOut">
              <a:rPr lang="ru-RU" smtClean="0"/>
              <a:t>12.12.2013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B284B-A10C-40C1-BBC7-B308103B75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0068F-149D-4AE6-9FB9-B7D2366988D6}" type="datetimeFigureOut">
              <a:rPr lang="ru-RU" smtClean="0"/>
              <a:t>12.12.2013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B284B-A10C-40C1-BBC7-B308103B75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0068F-149D-4AE6-9FB9-B7D2366988D6}" type="datetimeFigureOut">
              <a:rPr lang="ru-RU" smtClean="0"/>
              <a:t>12.12.2013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B284B-A10C-40C1-BBC7-B308103B757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0068F-149D-4AE6-9FB9-B7D2366988D6}" type="datetimeFigureOut">
              <a:rPr lang="ru-RU" smtClean="0"/>
              <a:t>12.12.2013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B284B-A10C-40C1-BBC7-B308103B75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0068F-149D-4AE6-9FB9-B7D2366988D6}" type="datetimeFigureOut">
              <a:rPr lang="ru-RU" smtClean="0"/>
              <a:t>12.12.2013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B284B-A10C-40C1-BBC7-B308103B75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0068F-149D-4AE6-9FB9-B7D2366988D6}" type="datetimeFigureOut">
              <a:rPr lang="ru-RU" smtClean="0"/>
              <a:t>12.12.2013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B284B-A10C-40C1-BBC7-B308103B75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0068F-149D-4AE6-9FB9-B7D2366988D6}" type="datetimeFigureOut">
              <a:rPr lang="ru-RU" smtClean="0"/>
              <a:t>12.12.2013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B284B-A10C-40C1-BBC7-B308103B75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0068F-149D-4AE6-9FB9-B7D2366988D6}" type="datetimeFigureOut">
              <a:rPr lang="ru-RU" smtClean="0"/>
              <a:t>12.12.2013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B284B-A10C-40C1-BBC7-B308103B75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0068F-149D-4AE6-9FB9-B7D2366988D6}" type="datetimeFigureOut">
              <a:rPr lang="ru-RU" smtClean="0"/>
              <a:t>12.12.2013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B284B-A10C-40C1-BBC7-B308103B75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0068F-149D-4AE6-9FB9-B7D2366988D6}" type="datetimeFigureOut">
              <a:rPr lang="ru-RU" smtClean="0"/>
              <a:t>12.12.2013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B284B-A10C-40C1-BBC7-B308103B75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C1A0068F-149D-4AE6-9FB9-B7D2366988D6}" type="datetimeFigureOut">
              <a:rPr lang="ru-RU" smtClean="0"/>
              <a:t>12.12.2013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5FAB284B-A10C-40C1-BBC7-B308103B757F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mailto:mr.dovlet@list.ru" TargetMode="External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2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4.jpeg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835696" y="2998090"/>
            <a:ext cx="54726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C1DF0B"/>
                </a:solidFill>
                <a:latin typeface="Times New Roman" pitchFamily="18" charset="0"/>
                <a:cs typeface="Times New Roman" pitchFamily="18" charset="0"/>
              </a:rPr>
              <a:t>ТУКМЕНИСТАН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Davlet\Desktop\prezentasiya\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0" cy="6156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69839" y="2524075"/>
            <a:ext cx="7776864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0" cap="none" spc="0" dirty="0" smtClean="0">
                <a:ln w="19050" cmpd="sng">
                  <a:solidFill>
                    <a:schemeClr val="bg1"/>
                  </a:solidFill>
                  <a:prstDash val="solid"/>
                </a:ln>
                <a:solidFill>
                  <a:srgbClr val="FF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ТУРКМЕНИСТАН</a:t>
            </a:r>
            <a:endParaRPr lang="ru-RU" sz="6600" b="0" cap="none" spc="0" dirty="0">
              <a:ln w="19050" cmpd="sng">
                <a:solidFill>
                  <a:schemeClr val="bg1"/>
                </a:solidFill>
                <a:prstDash val="solid"/>
              </a:ln>
              <a:solidFill>
                <a:srgbClr val="FF00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mahri pirgulyyew - Garashsyz Bitarap Turkmenista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741" y="6248400"/>
            <a:ext cx="609600" cy="609600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04664"/>
            <a:ext cx="564515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484784"/>
            <a:ext cx="2487613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Выполнил студент гр.Ф-23 </a:t>
            </a:r>
            <a:r>
              <a:rPr lang="ru-RU" dirty="0" err="1" smtClean="0">
                <a:solidFill>
                  <a:srgbClr val="FF0000"/>
                </a:solidFill>
              </a:rPr>
              <a:t>Аллаберенов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Довлет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Байрамович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</a:p>
          <a:p>
            <a:r>
              <a:rPr lang="en-US" smtClean="0">
                <a:solidFill>
                  <a:srgbClr val="FF0000"/>
                </a:solidFill>
                <a:hlinkClick r:id="rId8"/>
              </a:rPr>
              <a:t>mr.dovlet@list.ru</a:t>
            </a:r>
            <a:r>
              <a:rPr lang="en-US" smtClean="0">
                <a:solidFill>
                  <a:srgbClr val="FF0000"/>
                </a:solidFill>
              </a:rPr>
              <a:t>; </a:t>
            </a:r>
            <a:r>
              <a:rPr lang="en-US" dirty="0" smtClean="0">
                <a:solidFill>
                  <a:srgbClr val="FF0000"/>
                </a:solidFill>
              </a:rPr>
              <a:t>+375255408068 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268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6731">
        <p14:vortex dir="r"/>
      </p:transition>
    </mc:Choice>
    <mc:Fallback xmlns="">
      <p:transition spd="slow" advTm="673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Davlet\Desktop\prezentasiya\001054_000006174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16632"/>
            <a:ext cx="6201320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8414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Tm="5618">
        <p14:honeycomb/>
      </p:transition>
    </mc:Choice>
    <mc:Fallback xmlns="">
      <p:transition spd="slow" advTm="561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Users\Davlet\Desktop\prezentasiya\images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1698"/>
            <a:ext cx="9175455" cy="6846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0478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5507">
        <p14:doors dir="vert"/>
      </p:transition>
    </mc:Choice>
    <mc:Fallback xmlns="">
      <p:transition spd="slow" advTm="550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Davlet\Desktop\prezentasiya\turkmenistan.gov_.tm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45" y="0"/>
            <a:ext cx="916285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635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750" advTm="5014">
        <p:circle/>
      </p:transition>
    </mc:Choice>
    <mc:Fallback xmlns="">
      <p:transition spd="slow" advTm="5014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60648"/>
            <a:ext cx="9144000" cy="6395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</a:pP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Туркмены - высоконравственный народ. В своем отношении к жизни они культивируют гостеприимство, почитание старших, скромность, благородство, правдивость, честность, смелость, душевную щедрость. «Благородный человек, утверждает туркменская пословица, если обещает, обязательно сдержит свое слово».</a:t>
            </a:r>
          </a:p>
          <a:p>
            <a:pPr algn="just">
              <a:lnSpc>
                <a:spcPct val="80000"/>
              </a:lnSpc>
            </a:pP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Туркмены высоко ставят понятие чести. «Моя честь - это честь моей семьи, моего племени, моего народа», - любят повторять они. У туркмен сильно развит так называемый дух родства.</a:t>
            </a:r>
          </a:p>
          <a:p>
            <a:pPr algn="just">
              <a:lnSpc>
                <a:spcPct val="80000"/>
              </a:lnSpc>
            </a:pP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Туркмены всегда ценили искренность. «Говори правду, даже если она против тебя» - гласит народная мудрость. Почитаются долг и обязательство, осуждаются легкомыслие и болтливость.</a:t>
            </a:r>
          </a:p>
        </p:txBody>
      </p:sp>
    </p:spTree>
    <p:extLst>
      <p:ext uri="{BB962C8B-B14F-4D97-AF65-F5344CB8AC3E}">
        <p14:creationId xmlns:p14="http://schemas.microsoft.com/office/powerpoint/2010/main" val="868069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7538">
        <p:pull/>
      </p:transition>
    </mc:Choice>
    <mc:Fallback xmlns="">
      <p:transition spd="slow" advTm="7538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2706"/>
            <a:ext cx="925252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</a:pPr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 туркменском обществе всегда негативно относились к злословию, считая, что «тот, кто сплетничает с тобой, сплетничает и в твой адрес». И, конечно же, осуждались такие недостойные черты, как трусость, малодушие, неблагодарность.</a:t>
            </a:r>
          </a:p>
          <a:p>
            <a:pPr algn="just">
              <a:lnSpc>
                <a:spcPct val="80000"/>
              </a:lnSpc>
            </a:pPr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Туркмены дорожат чувством дружбы и любви, поддерживают добрые отношения с соседями. Есть множество народных поговорок на эту тему: «Прежде чем построить дом, узнай, кто твой сосед», «Живи по соседству со счастливым, и сам будешь счастлив», «В первую очередь позаботься о соседе», «Близкий сосед лучше, чем далекий брат».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6395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500" advTm="5176">
        <p14:doors dir="vert"/>
      </p:transition>
    </mc:Choice>
    <mc:Fallback xmlns="">
      <p:transition spd="slow" advTm="517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842" y="260648"/>
            <a:ext cx="8930646" cy="629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</a:pPr>
            <a:r>
              <a:rPr lang="ru-RU" sz="3600" dirty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Богато и многообразно устное творчество туркменского народа. </a:t>
            </a:r>
            <a:r>
              <a:rPr lang="ru-RU" sz="3600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Сказания </a:t>
            </a:r>
            <a:r>
              <a:rPr lang="ru-RU" sz="3600" dirty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предания, легенды и </a:t>
            </a:r>
            <a:r>
              <a:rPr lang="ru-RU" sz="3600" dirty="0" err="1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дестаны</a:t>
            </a:r>
            <a:r>
              <a:rPr lang="ru-RU" sz="3600" dirty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песни и причитания, </a:t>
            </a:r>
          </a:p>
          <a:p>
            <a:pPr algn="just">
              <a:lnSpc>
                <a:spcPct val="80000"/>
              </a:lnSpc>
            </a:pPr>
            <a:r>
              <a:rPr lang="ru-RU" sz="3600" dirty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пословицы и загадки - вот далеко не полный перечень его </a:t>
            </a:r>
            <a:r>
              <a:rPr lang="ru-RU" sz="3600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видов </a:t>
            </a:r>
            <a:r>
              <a:rPr lang="ru-RU" sz="3600" dirty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жанров. Юмор и сатира занимают в нем особое место: </a:t>
            </a:r>
            <a:r>
              <a:rPr lang="ru-RU" sz="3600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их </a:t>
            </a:r>
            <a:r>
              <a:rPr lang="ru-RU" sz="3600" dirty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праву называют жемчужинами народной мудрости. </a:t>
            </a:r>
          </a:p>
          <a:p>
            <a:pPr algn="just">
              <a:lnSpc>
                <a:spcPct val="80000"/>
              </a:lnSpc>
            </a:pPr>
            <a:r>
              <a:rPr lang="ru-RU" sz="3600" dirty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Туркменский фольклор начал складываться в незапамятные </a:t>
            </a:r>
            <a:r>
              <a:rPr lang="ru-RU" sz="3600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времена</a:t>
            </a:r>
            <a:r>
              <a:rPr lang="ru-RU" sz="3600" dirty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В течение столетий он дополнялся, менялся, запечатлевая </a:t>
            </a:r>
          </a:p>
          <a:p>
            <a:pPr algn="just">
              <a:lnSpc>
                <a:spcPct val="80000"/>
              </a:lnSpc>
            </a:pPr>
            <a:r>
              <a:rPr lang="ru-RU" sz="3600" dirty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исторический опыт трудовых масс, их упорную, хотя и не </a:t>
            </a:r>
            <a:r>
              <a:rPr lang="ru-RU" sz="3600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всегда </a:t>
            </a:r>
            <a:r>
              <a:rPr lang="ru-RU" sz="3600" dirty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успешную борьбу против «злых сил» природы и человеческого </a:t>
            </a:r>
            <a:r>
              <a:rPr lang="ru-RU" sz="3600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общества </a:t>
            </a:r>
            <a:r>
              <a:rPr lang="ru-RU" sz="3600" dirty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свободу, счастье и светлое будущее. </a:t>
            </a:r>
          </a:p>
        </p:txBody>
      </p:sp>
    </p:spTree>
    <p:extLst>
      <p:ext uri="{BB962C8B-B14F-4D97-AF65-F5344CB8AC3E}">
        <p14:creationId xmlns:p14="http://schemas.microsoft.com/office/powerpoint/2010/main" val="2642595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0923">
        <p14:reveal/>
      </p:transition>
    </mc:Choice>
    <mc:Fallback xmlns="">
      <p:transition spd="slow" advTm="1092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60648"/>
            <a:ext cx="9144000" cy="629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</a:pPr>
            <a:r>
              <a:rPr lang="ru-RU" sz="3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Любовь к труду, высокие моральные качества - добро, справедливость, честь - получили художественное воплощение также </a:t>
            </a:r>
          </a:p>
          <a:p>
            <a:pPr algn="just">
              <a:lnSpc>
                <a:spcPct val="80000"/>
              </a:lnSpc>
            </a:pPr>
            <a:r>
              <a:rPr lang="ru-RU" sz="3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сатирических и юмористических произведениях. Но главное их содержание составляет обличение человеческих слабостей; недостатков </a:t>
            </a:r>
          </a:p>
          <a:p>
            <a:pPr algn="just">
              <a:lnSpc>
                <a:spcPct val="80000"/>
              </a:lnSpc>
            </a:pPr>
            <a:r>
              <a:rPr lang="ru-RU" sz="3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пороков представителей господствующих классов - шахов и ханов, купцов и баев, мулл и ишанов. Фольклор создавался разными слоями населения и в различные исторические эпохи. Поэтому вполне естественно, что отражает </a:t>
            </a:r>
          </a:p>
          <a:p>
            <a:pPr algn="just">
              <a:lnSpc>
                <a:spcPct val="80000"/>
              </a:lnSpc>
            </a:pPr>
            <a:r>
              <a:rPr lang="ru-RU" sz="3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 культурно-бытовой уровень, взгляды, мировоззрение его создателей; </a:t>
            </a:r>
          </a:p>
          <a:p>
            <a:pPr algn="just">
              <a:lnSpc>
                <a:spcPct val="80000"/>
              </a:lnSpc>
            </a:pPr>
            <a:r>
              <a:rPr lang="ru-RU" sz="3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соответствует тогдашнему укладу жизни и быта</a:t>
            </a:r>
            <a:r>
              <a:rPr lang="ru-RU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3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04100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500" advTm="13688">
        <p:cover/>
      </p:transition>
    </mc:Choice>
    <mc:Fallback xmlns="">
      <p:transition spd="slow" advTm="13688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99792" y="188640"/>
            <a:ext cx="346344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20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Обереги</a:t>
            </a:r>
            <a:endParaRPr lang="ru-RU" sz="7200" dirty="0">
              <a:ln w="18415" cmpd="sng">
                <a:solidFill>
                  <a:srgbClr val="FF0000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388969"/>
            <a:ext cx="3298825" cy="222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792" y="1392714"/>
            <a:ext cx="32004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075220"/>
            <a:ext cx="3168352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13792" y="3832191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Практически вся свадебная одежда туркменских женщин, помимо прямого назначения - служить украшением невесты, выполняла и роль оберега. Наряд новобрачной состоял из различных амулетов, призванных защитить её от вредоносных сил, помочь сохранению здоровья и принести благополучие.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3727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Tm="7503">
        <p14:gallery dir="l"/>
      </p:transition>
    </mc:Choice>
    <mc:Fallback xmlns="">
      <p:transition spd="slow" advTm="750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71800" y="332656"/>
            <a:ext cx="37444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err="1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Ахалтекинцы</a:t>
            </a:r>
            <a:endParaRPr lang="ru-RU" sz="4400" dirty="0">
              <a:ln w="18415" cmpd="sng">
                <a:solidFill>
                  <a:schemeClr val="bg1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268760"/>
            <a:ext cx="885698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Конь у туркмен издавна являлся священным животным. Трудно представить туркмена без коня. «Конь - равноправный член туркменской семьи», - говорят здесь. Бережное и трепетное отношение к коню туркмены пронесли через тысячелетия. Уже в V в. до н. э. «отец истории» Геродот сообщал, что предки туркмен, избрали коня символом солнца, так как, по их представлениям, самому быстрому светилу на земле должно было соответствовать самое быстроногое на земле животное</a:t>
            </a:r>
            <a:endParaRPr lang="ru-RU" sz="32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725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708">
        <p14:ripple dir="ru"/>
      </p:transition>
    </mc:Choice>
    <mc:Fallback xmlns="">
      <p:transition spd="slow" advTm="1070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Davlet\Desktop\prezentasiya\20130501-144037-82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220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6698">
        <p14:reveal/>
      </p:transition>
    </mc:Choice>
    <mc:Fallback xmlns="">
      <p:transition spd="slow" advTm="669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332656"/>
            <a:ext cx="8784976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ru-RU" sz="48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Население страны: 6 </a:t>
            </a:r>
            <a:r>
              <a:rPr lang="ru-RU" sz="4800" b="1" i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млн.чел</a:t>
            </a:r>
            <a:r>
              <a:rPr lang="ru-RU" sz="4800" b="1" i="1" u="sng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ru-RU" sz="4200" b="1" i="1" u="sng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Территория страны: 491 тыс. км2</a:t>
            </a:r>
          </a:p>
          <a:p>
            <a:pPr>
              <a:lnSpc>
                <a:spcPct val="200000"/>
              </a:lnSpc>
            </a:pPr>
            <a:r>
              <a:rPr lang="ru-RU" sz="48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Столица: </a:t>
            </a:r>
            <a:r>
              <a:rPr lang="ru-RU" sz="48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Ашхабат</a:t>
            </a:r>
            <a:endParaRPr lang="ru-RU" sz="4800" b="1" i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</a:pPr>
            <a:r>
              <a:rPr lang="ru-RU" sz="4000" b="1" i="1" u="sng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Плотность населения: 12 чел/км2</a:t>
            </a:r>
          </a:p>
          <a:p>
            <a:r>
              <a:rPr lang="ru-RU" dirty="0" smtClean="0"/>
              <a:t>			 </a:t>
            </a:r>
            <a:endParaRPr lang="ru-RU" dirty="0"/>
          </a:p>
        </p:txBody>
      </p:sp>
      <p:pic>
        <p:nvPicPr>
          <p:cNvPr id="2051" name="Picture 3" descr="C:\Users\Davlet\Desktop\prezentasiya\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8"/>
            <a:ext cx="9143388" cy="685754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sp>
        <p:nvSpPr>
          <p:cNvPr id="7" name="Прямоугольник 6"/>
          <p:cNvSpPr/>
          <p:nvPr/>
        </p:nvSpPr>
        <p:spPr>
          <a:xfrm>
            <a:off x="179206" y="483415"/>
            <a:ext cx="8784976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ru-RU" sz="48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Население страны: 6 </a:t>
            </a:r>
            <a:r>
              <a:rPr lang="ru-RU" sz="4800" b="1" i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млн.чел</a:t>
            </a:r>
            <a:r>
              <a:rPr lang="ru-RU" sz="48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ru-RU" sz="4200" b="1" i="1" u="sng" spc="50" dirty="0" smtClean="0">
                <a:ln w="13500">
                  <a:solidFill>
                    <a:srgbClr val="FF0000">
                      <a:alpha val="6500"/>
                    </a:srgb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Территория страны: 491 тыс. км2</a:t>
            </a:r>
          </a:p>
          <a:p>
            <a:pPr>
              <a:lnSpc>
                <a:spcPct val="200000"/>
              </a:lnSpc>
            </a:pPr>
            <a:r>
              <a:rPr lang="ru-RU" sz="5400" b="1" i="1" spc="50" dirty="0" smtClean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bg1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Столица: </a:t>
            </a:r>
            <a:r>
              <a:rPr lang="ru-RU" sz="5400" b="1" i="1" spc="50" dirty="0" err="1" smtClean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bg1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Ашхабат</a:t>
            </a:r>
            <a:endParaRPr lang="ru-RU" sz="5400" b="1" i="1" spc="50" dirty="0" smtClean="0">
              <a:ln w="12700" cmpd="sng">
                <a:solidFill>
                  <a:srgbClr val="FF0000"/>
                </a:solidFill>
                <a:prstDash val="solid"/>
              </a:ln>
              <a:solidFill>
                <a:schemeClr val="bg1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</a:pPr>
            <a:r>
              <a:rPr lang="ru-RU" sz="4000" b="1" i="1" u="sng" spc="50" dirty="0" smtClean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bg1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Плотность населения: 12 чел/км2</a:t>
            </a:r>
          </a:p>
          <a:p>
            <a:r>
              <a:rPr lang="ru-RU" dirty="0" smtClean="0"/>
              <a:t>			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8947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Tm="9865">
        <p14:honeycomb/>
      </p:transition>
    </mc:Choice>
    <mc:Fallback xmlns="">
      <p:transition spd="slow" advTm="986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C:\Users\Davlet\Desktop\prezentasiya\axaltekinskaya-loshad-for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9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0284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750" advTm="5425">
        <p14:ripple/>
      </p:transition>
    </mc:Choice>
    <mc:Fallback xmlns="">
      <p:transition spd="slow" advTm="542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07704" y="260648"/>
            <a:ext cx="4896544" cy="1115616"/>
          </a:xfrm>
        </p:spPr>
        <p:txBody>
          <a:bodyPr/>
          <a:lstStyle/>
          <a:p>
            <a:pPr algn="ctr"/>
            <a:r>
              <a:rPr lang="ru-RU" sz="4400" cap="none" spc="0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4400" cap="none" spc="0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уркменский </a:t>
            </a:r>
            <a:r>
              <a:rPr lang="ru-RU" sz="4400" cap="none" spc="0" dirty="0" err="1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алабай</a:t>
            </a:r>
            <a:endParaRPr lang="ru-RU" sz="4400" cap="none" spc="0" dirty="0">
              <a:ln w="18415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855" name="Rectangle 7"/>
          <p:cNvSpPr>
            <a:spLocks noGrp="1" noRot="1" noChangeArrowheads="1"/>
          </p:cNvSpPr>
          <p:nvPr>
            <p:ph sz="quarter" idx="13"/>
          </p:nvPr>
        </p:nvSpPr>
        <p:spPr>
          <a:xfrm>
            <a:off x="2743200" y="1524000"/>
            <a:ext cx="6102350" cy="4953000"/>
          </a:xfrm>
        </p:spPr>
        <p:txBody>
          <a:bodyPr/>
          <a:lstStyle/>
          <a:p>
            <a:pPr algn="just">
              <a:lnSpc>
                <a:spcPct val="80000"/>
              </a:lnSpc>
            </a:pPr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Туркменская собака - </a:t>
            </a:r>
            <a:r>
              <a:rPr lang="ru-RU" sz="24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алабай</a:t>
            </a:r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- красивое и мужественное животное. На протяжении многих веков она помогает туркменам охранять отары скота в тяжелых условия песчаной пустыни. Эту великолепную собаку не спутаешь ни с одной другой породой. Мощный, хорошо сложенный, </a:t>
            </a:r>
            <a:r>
              <a:rPr lang="ru-RU" sz="24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алабай</a:t>
            </a:r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покоряет благородством движений, уверенностью и спокойствием. Но, кто видел, как дерется этот боец с хищником, тот уже никогда не расстанется с </a:t>
            </a:r>
            <a:r>
              <a:rPr lang="ru-RU" sz="24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алабаем</a:t>
            </a:r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... Сейчас у туркменского волкодава много друзей и почитателей во всем мире</a:t>
            </a:r>
            <a:r>
              <a:rPr lang="ru-RU" sz="2400" dirty="0"/>
              <a:t>.</a:t>
            </a:r>
          </a:p>
        </p:txBody>
      </p:sp>
      <p:pic>
        <p:nvPicPr>
          <p:cNvPr id="788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8" y="2594198"/>
            <a:ext cx="2528888" cy="306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208" y="620688"/>
            <a:ext cx="2514600" cy="168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22254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2602">
        <p14:vortex dir="r"/>
      </p:transition>
    </mc:Choice>
    <mc:Fallback xmlns="">
      <p:transition spd="slow" advTm="1260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8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88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88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88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0" grpId="0"/>
      <p:bldP spid="7885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mahri pirgulyyew - Garashsyz Bitarap Turkmenistan.mp3">
            <a:hlinkClick r:id="" action="ppaction://media"/>
          </p:cNvPr>
          <p:cNvPicPr>
            <a:picLocks noGrp="1" noChangeAspect="1"/>
          </p:cNvPicPr>
          <p:nvPr>
            <p:ph sz="quarter" idx="13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352800"/>
            <a:ext cx="609600" cy="609600"/>
          </a:xfrm>
        </p:spPr>
      </p:pic>
      <p:pic>
        <p:nvPicPr>
          <p:cNvPr id="12290" name="Picture 2" descr="C:\Users\Davlet\Desktop\prezentasiya\XgYvd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57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mahri pirgulyyew - Garashsyz Bitarap Turkmenista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9512" y="61653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315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7068">
        <p14:shred/>
      </p:transition>
    </mc:Choice>
    <mc:Fallback xmlns="">
      <p:transition spd="slow" advTm="706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951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 numSld="999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Davlet\Desktop\prezentasiya\images (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4441"/>
            <a:ext cx="9144001" cy="6843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1437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6228">
        <p14:switch dir="r"/>
      </p:transition>
    </mc:Choice>
    <mc:Fallback xmlns="">
      <p:transition spd="slow" advTm="622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71800" y="241077"/>
            <a:ext cx="396044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dirty="0" smtClean="0">
                <a:ln w="18415" cmpd="sng">
                  <a:solidFill>
                    <a:srgbClr val="00B05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Платье</a:t>
            </a:r>
            <a:endParaRPr lang="ru-RU" sz="6600" dirty="0">
              <a:ln w="18415" cmpd="sng">
                <a:solidFill>
                  <a:srgbClr val="00B05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937064"/>
            <a:ext cx="856895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кроя и шитья свадебного платья выбирали определенные дни, считавшиеся у мусульман удачными. От этого зависело благополучие невесты. Мастерили платье в доме невесты из ткани, подаренной женихом. Кроила платье уважаемая на селе женщина, многодетная мать, в окружении близких подружек невесты. Они забирали обрезки материала - на счастье</a:t>
            </a:r>
            <a:r>
              <a:rPr lang="ru-RU" sz="3200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5260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500" advTm="9847">
        <p14:ripple/>
      </p:transition>
    </mc:Choice>
    <mc:Fallback xmlns="">
      <p:transition spd="slow" advTm="984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Davlet\Desktop\prezentasiya\article5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5198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6728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6129">
        <p14:ripple/>
      </p:transition>
    </mc:Choice>
    <mc:Fallback xmlns="">
      <p:transition spd="slow" advTm="612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Davlet\Desktop\prezentasiya\4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7" y="14236"/>
            <a:ext cx="9132860" cy="6843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9169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Tm="6035">
        <p14:honeycomb/>
      </p:transition>
    </mc:Choice>
    <mc:Fallback xmlns="">
      <p:transition spd="slow" advTm="603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Davlet\Desktop\prezentasiya\74468c8c1dd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85" y="-74814"/>
            <a:ext cx="9144000" cy="6932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5935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>
        <p14:ripple dir="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326099"/>
            <a:ext cx="831641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Государство в Средней Азии. </a:t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севере граничит с Казахстаном и Узбекистаном, </a:t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востоке — с Узбекистаном и Афганистаном, </a:t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юге — с Афганистаном и Ираном.</a:t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На западе омывается Каспийским морем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r>
              <a:rPr lang="ru-RU" sz="3200" dirty="0" smtClean="0"/>
              <a:t> </a:t>
            </a:r>
            <a:endParaRPr lang="ru-RU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65" y="4005064"/>
            <a:ext cx="9002124" cy="2415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3789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8886">
        <p14:prism dir="u"/>
      </p:transition>
    </mc:Choice>
    <mc:Fallback xmlns="">
      <p:transition spd="slow" advTm="888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/>
        </p:nvSpPr>
        <p:spPr bwMode="auto">
          <a:xfrm>
            <a:off x="274061" y="3717032"/>
            <a:ext cx="8856984" cy="2548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9pPr>
          </a:lstStyle>
          <a:p>
            <a:r>
              <a:rPr lang="ru-RU" sz="2000" dirty="0"/>
              <a:t>                       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Государственное устройство</a:t>
            </a:r>
            <a:br>
              <a:rPr lang="ru-RU" sz="28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Глава государства и исполнительной власти —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Президент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8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Гурбангулы</a:t>
            </a:r>
            <a:r>
              <a:rPr lang="ru-RU" sz="32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Бердымухаммедов</a:t>
            </a:r>
            <a:r>
              <a:rPr lang="ru-RU" sz="32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Высший представительный орган — 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Халк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err="1">
                <a:latin typeface="Times New Roman" pitchFamily="18" charset="0"/>
                <a:cs typeface="Times New Roman" pitchFamily="18" charset="0"/>
              </a:rPr>
              <a:t>маслахаты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 (Народный совет)</a:t>
            </a:r>
            <a:br>
              <a:rPr lang="ru-RU" sz="28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Высший законодательный орган — меджлис (парламент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Davlet\Desktop\prezentasiya\12.02.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41326"/>
            <a:ext cx="4286250" cy="300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9533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500" advTm="9259">
        <p14:gallery dir="r"/>
      </p:transition>
    </mc:Choice>
    <mc:Fallback xmlns="">
      <p:transition spd="slow" advTm="925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156" y="2703016"/>
            <a:ext cx="895233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Государственный герб Туркменистана представляет собой восьмигранник зеленого цвета с желто-золотистой каймой, в который вписаны два круга голубого и красного цветов. Круги разделены между собой желто-золотистыми полосами одинаковой ширины. На зеленом фоне восьмигранника вокруг красного круга изображены основные элементы национального богатства и символики </a:t>
            </a:r>
            <a:r>
              <a:rPr lang="ru-RU" sz="240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400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осудаpства</a:t>
            </a:r>
            <a:r>
              <a:rPr lang="ru-RU" sz="2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В нижней части — семь раскрытых </a:t>
            </a:r>
            <a:r>
              <a:rPr lang="ru-RU" sz="2400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пятистворчатых</a:t>
            </a:r>
            <a:r>
              <a:rPr lang="ru-RU" sz="2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коробочек белого хлопка с зелеными листьями. В средней части — колосья пшеницы желто-золотистого цвета, по два колоса с каждой стороны герба. В верхней части — полумесяц с пятью пятиконечными звездами белого цвета</a:t>
            </a:r>
            <a:endParaRPr lang="ru-RU" sz="24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Davlet\Desktop\prezentasiya\-3859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803"/>
            <a:ext cx="4106250" cy="2656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8185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11118">
        <p:checker dir="vert"/>
      </p:transition>
    </mc:Choice>
    <mc:Fallback xmlns="">
      <p:transition spd="slow" advTm="11118">
        <p:checke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764" y="116632"/>
            <a:ext cx="903649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кольцевой полосе красного круга размером в 2 диаметра голубого круга изображены по ходу часовой стрелки пять основных ковровых </a:t>
            </a:r>
            <a:r>
              <a:rPr lang="ru-RU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гёлей</a:t>
            </a:r>
            <a:r>
              <a:rPr lang="ru-RU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ахалтеке</a:t>
            </a:r>
            <a:r>
              <a:rPr lang="ru-RU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салыр</a:t>
            </a:r>
            <a:r>
              <a:rPr lang="ru-RU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эрсары</a:t>
            </a:r>
            <a:r>
              <a:rPr lang="ru-RU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човдур</a:t>
            </a:r>
            <a:r>
              <a:rPr lang="ru-RU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йомут</a:t>
            </a:r>
            <a:r>
              <a:rPr lang="ru-RU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которые символизируют дружбу и сплоченность туркменского народа. В голубом круге изображен </a:t>
            </a:r>
            <a:r>
              <a:rPr lang="ru-RU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Янардаг</a:t>
            </a:r>
            <a:r>
              <a:rPr lang="ru-RU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— ахалтекинский конь первого и пожизненного Президента независимого нейтрального Туркменистана </a:t>
            </a:r>
            <a:r>
              <a:rPr lang="ru-RU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Сапармурата</a:t>
            </a:r>
            <a:r>
              <a:rPr lang="ru-RU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Туркменбаши, гордость туркмен, олицетворение классического образца уникальной ахалтекинской породы.</a:t>
            </a:r>
          </a:p>
          <a:p>
            <a:pPr algn="ctr">
              <a:lnSpc>
                <a:spcPct val="80000"/>
              </a:lnSpc>
            </a:pPr>
            <a:r>
              <a:rPr lang="ru-RU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1992–2003 гг. герб Туркменистана имел круглую форму. По словам президента Туркменистана </a:t>
            </a:r>
            <a:r>
              <a:rPr lang="ru-RU" sz="3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Сапармурата</a:t>
            </a:r>
            <a:r>
              <a:rPr lang="ru-RU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Ниязова, предложившего изменить облик герба, восьмиугольник с древних времен у туркмен считается символом изобилия, мира и спокойствия.</a:t>
            </a:r>
            <a:endParaRPr lang="ru-RU" sz="3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684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16431">
        <p:push dir="u"/>
      </p:transition>
    </mc:Choice>
    <mc:Fallback xmlns="">
      <p:transition spd="slow" advTm="16431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Davlet\Desktop\prezentasiya\Turkmenskiy-fla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3" y="0"/>
            <a:ext cx="91388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94353" y="4481356"/>
            <a:ext cx="79208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ФЛАГ</a:t>
            </a:r>
            <a:br>
              <a:rPr lang="ru-RU" sz="600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600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ТУРКМЕНИСТАНА</a:t>
            </a:r>
            <a:endParaRPr lang="ru-RU" sz="6000" dirty="0">
              <a:ln w="18415" cmpd="sng">
                <a:solidFill>
                  <a:srgbClr val="FF0000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609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0" advTm="7479">
        <p14:flythrough dir="out" hasBounce="1"/>
      </p:transition>
    </mc:Choice>
    <mc:Fallback xmlns="">
      <p:transition spd="slow" advTm="747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Davlet\Desktop\prezentasiya\ger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648" y="1245049"/>
            <a:ext cx="5904656" cy="5570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87624" y="23422"/>
            <a:ext cx="678521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ГЕРБ </a:t>
            </a:r>
            <a:br>
              <a:rPr lang="ru-RU" sz="4000" b="1" dirty="0" smtClean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ТУРКМЕНИСТАНА</a:t>
            </a:r>
            <a:endParaRPr lang="ru-RU" sz="4000" b="1" dirty="0">
              <a:ln w="17780" cmpd="sng">
                <a:solidFill>
                  <a:srgbClr val="FF0000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791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750" advTm="6447">
        <p14:conveyor dir="l"/>
      </p:transition>
    </mc:Choice>
    <mc:Fallback xmlns="">
      <p:transition spd="slow" advTm="644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456244"/>
            <a:ext cx="68663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Культура и народ Туркменистана</a:t>
            </a:r>
            <a:endParaRPr lang="ru-RU" sz="3600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Davlet\Desktop\prezentasiya\images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20" y="1102575"/>
            <a:ext cx="8280920" cy="5510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4034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Tm="6832">
        <p:circle/>
      </p:transition>
    </mc:Choice>
    <mc:Fallback xmlns="">
      <p:transition spd="slow" advTm="6832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3"/>
</p:tagLst>
</file>

<file path=ppt/theme/theme1.xml><?xml version="1.0" encoding="utf-8"?>
<a:theme xmlns:a="http://schemas.openxmlformats.org/drawingml/2006/main" name="Горизонт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Горизонт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Горизон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184</TotalTime>
  <Words>930</Words>
  <Application>Microsoft Office PowerPoint</Application>
  <PresentationFormat>Экран (4:3)</PresentationFormat>
  <Paragraphs>44</Paragraphs>
  <Slides>27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Горизонт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Туркменский алабай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Davlet</dc:creator>
  <cp:lastModifiedBy>Inna Barabanova</cp:lastModifiedBy>
  <cp:revision>13</cp:revision>
  <dcterms:created xsi:type="dcterms:W3CDTF">2013-12-10T17:19:54Z</dcterms:created>
  <dcterms:modified xsi:type="dcterms:W3CDTF">2013-12-12T08:57:11Z</dcterms:modified>
</cp:coreProperties>
</file>