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8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1" autoAdjust="0"/>
    <p:restoredTop sz="94660"/>
  </p:normalViewPr>
  <p:slideViewPr>
    <p:cSldViewPr>
      <p:cViewPr varScale="1">
        <p:scale>
          <a:sx n="65" d="100"/>
          <a:sy n="65" d="100"/>
        </p:scale>
        <p:origin x="-127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D2B7AB-ADC2-4A40-95ED-94AEC5E2EDA4}" type="doc">
      <dgm:prSet loTypeId="urn:microsoft.com/office/officeart/2005/8/layout/default#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97DF3E-316F-476E-9569-E0D98758A59F}">
      <dgm:prSet phldrT="[Текст]"/>
      <dgm:spPr>
        <a:ln>
          <a:solidFill>
            <a:srgbClr val="00B050"/>
          </a:solidFill>
        </a:ln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b="0" i="0" dirty="0" smtClean="0"/>
            <a:t>при половых контактах без использования презерватива;</a:t>
          </a:r>
          <a:endParaRPr lang="ru-RU" dirty="0"/>
        </a:p>
      </dgm:t>
    </dgm:pt>
    <dgm:pt modelId="{A9DF1CF3-AB87-49FE-94A8-4BB02F8C8ACB}" type="parTrans" cxnId="{7C52A73B-C50B-47C4-A10D-FEF4DBAF686B}">
      <dgm:prSet/>
      <dgm:spPr/>
      <dgm:t>
        <a:bodyPr/>
        <a:lstStyle/>
        <a:p>
          <a:endParaRPr lang="ru-RU"/>
        </a:p>
      </dgm:t>
    </dgm:pt>
    <dgm:pt modelId="{F6F228AB-F76C-4A38-B8D1-8AE569001830}" type="sibTrans" cxnId="{7C52A73B-C50B-47C4-A10D-FEF4DBAF686B}">
      <dgm:prSet/>
      <dgm:spPr/>
      <dgm:t>
        <a:bodyPr/>
        <a:lstStyle/>
        <a:p>
          <a:endParaRPr lang="ru-RU"/>
        </a:p>
      </dgm:t>
    </dgm:pt>
    <dgm:pt modelId="{EB001885-7FCE-4B06-BD35-FEAF69BEEF07}">
      <dgm:prSet phldrT="[Текст]"/>
      <dgm:spPr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b="0" i="0" dirty="0" smtClean="0"/>
            <a:t>при использовании шприца (иглы, раствора), которым пользовался </a:t>
          </a:r>
          <a:r>
            <a:rPr lang="ru-RU" b="0" i="0" dirty="0" smtClean="0"/>
            <a:t/>
          </a:r>
          <a:br>
            <a:rPr lang="ru-RU" b="0" i="0" dirty="0" smtClean="0"/>
          </a:br>
          <a:r>
            <a:rPr lang="ru-RU" b="0" i="0" dirty="0" smtClean="0"/>
            <a:t>ВИЧ-инфицированный</a:t>
          </a:r>
          <a:r>
            <a:rPr lang="ru-RU" b="0" i="0" dirty="0" smtClean="0"/>
            <a:t>;</a:t>
          </a:r>
          <a:endParaRPr lang="ru-RU" dirty="0"/>
        </a:p>
      </dgm:t>
    </dgm:pt>
    <dgm:pt modelId="{7FC8CF03-D6A8-4C0A-9DA8-0EF1E91C6967}" type="parTrans" cxnId="{3DEFDDBE-319A-42D0-BB2D-BAC721A4056B}">
      <dgm:prSet/>
      <dgm:spPr/>
      <dgm:t>
        <a:bodyPr/>
        <a:lstStyle/>
        <a:p>
          <a:endParaRPr lang="ru-RU"/>
        </a:p>
      </dgm:t>
    </dgm:pt>
    <dgm:pt modelId="{73EC074E-99E3-4007-84F8-4CBFABDB631D}" type="sibTrans" cxnId="{3DEFDDBE-319A-42D0-BB2D-BAC721A4056B}">
      <dgm:prSet/>
      <dgm:spPr/>
      <dgm:t>
        <a:bodyPr/>
        <a:lstStyle/>
        <a:p>
          <a:endParaRPr lang="ru-RU"/>
        </a:p>
      </dgm:t>
    </dgm:pt>
    <dgm:pt modelId="{379F974A-6C0F-4721-9F1C-FCDD6F04E953}">
      <dgm:prSet phldrT="[Текст]"/>
      <dgm:spPr/>
      <dgm:t>
        <a:bodyPr/>
        <a:lstStyle/>
        <a:p>
          <a:r>
            <a:rPr lang="ru-RU" b="0" i="0" dirty="0" smtClean="0"/>
            <a:t>при переливании заражённой крови;</a:t>
          </a:r>
          <a:endParaRPr lang="ru-RU" dirty="0"/>
        </a:p>
      </dgm:t>
    </dgm:pt>
    <dgm:pt modelId="{EC07F6A9-C484-48A9-A4AA-02F10727495C}" type="parTrans" cxnId="{134CAE8D-2EE0-4578-8018-3469095BAC5B}">
      <dgm:prSet/>
      <dgm:spPr/>
      <dgm:t>
        <a:bodyPr/>
        <a:lstStyle/>
        <a:p>
          <a:endParaRPr lang="ru-RU"/>
        </a:p>
      </dgm:t>
    </dgm:pt>
    <dgm:pt modelId="{0B3B60D2-EB26-4596-98A9-7C45C0F95797}" type="sibTrans" cxnId="{134CAE8D-2EE0-4578-8018-3469095BAC5B}">
      <dgm:prSet/>
      <dgm:spPr/>
      <dgm:t>
        <a:bodyPr/>
        <a:lstStyle/>
        <a:p>
          <a:endParaRPr lang="ru-RU"/>
        </a:p>
      </dgm:t>
    </dgm:pt>
    <dgm:pt modelId="{FC036463-1EF8-4FEA-BF8C-CC8306DCD413}">
      <dgm:prSet phldrT="[Текст]"/>
      <dgm:spPr/>
      <dgm:t>
        <a:bodyPr/>
        <a:lstStyle/>
        <a:p>
          <a:r>
            <a:rPr lang="ru-RU" b="0" i="0" dirty="0" smtClean="0"/>
            <a:t>при родах - ребёнок может заразиться от матери;</a:t>
          </a:r>
          <a:endParaRPr lang="ru-RU" dirty="0"/>
        </a:p>
      </dgm:t>
    </dgm:pt>
    <dgm:pt modelId="{440943FF-67A5-482D-AA8D-367069EE2FC5}" type="parTrans" cxnId="{E52BFE78-84AC-429E-AADA-A4BC6B3AB3A4}">
      <dgm:prSet/>
      <dgm:spPr/>
      <dgm:t>
        <a:bodyPr/>
        <a:lstStyle/>
        <a:p>
          <a:endParaRPr lang="ru-RU"/>
        </a:p>
      </dgm:t>
    </dgm:pt>
    <dgm:pt modelId="{BEE35257-90E4-4D63-8438-912362919B80}" type="sibTrans" cxnId="{E52BFE78-84AC-429E-AADA-A4BC6B3AB3A4}">
      <dgm:prSet/>
      <dgm:spPr/>
      <dgm:t>
        <a:bodyPr/>
        <a:lstStyle/>
        <a:p>
          <a:endParaRPr lang="ru-RU"/>
        </a:p>
      </dgm:t>
    </dgm:pt>
    <dgm:pt modelId="{56338FBC-A670-473D-B1F6-6441711DF19E}">
      <dgm:prSet phldrT="[Текст]"/>
      <dgm:spPr/>
      <dgm:t>
        <a:bodyPr/>
        <a:lstStyle/>
        <a:p>
          <a:r>
            <a:rPr lang="ru-RU" b="0" i="0" dirty="0" smtClean="0"/>
            <a:t>при кормлении </a:t>
          </a:r>
          <a:r>
            <a:rPr lang="ru-RU" b="0" i="0" dirty="0" smtClean="0"/>
            <a:t>ребёнка </a:t>
          </a:r>
          <a:r>
            <a:rPr lang="ru-RU" b="0" i="0" dirty="0" smtClean="0"/>
            <a:t>грудью, если мать - носитель вируса.</a:t>
          </a:r>
          <a:endParaRPr lang="ru-RU" dirty="0"/>
        </a:p>
      </dgm:t>
    </dgm:pt>
    <dgm:pt modelId="{FB8B1FCB-AAFD-418E-A52C-851AC1E071E5}" type="parTrans" cxnId="{B63B42AD-0900-4EF2-B28C-767A296273E7}">
      <dgm:prSet/>
      <dgm:spPr/>
      <dgm:t>
        <a:bodyPr/>
        <a:lstStyle/>
        <a:p>
          <a:endParaRPr lang="ru-RU"/>
        </a:p>
      </dgm:t>
    </dgm:pt>
    <dgm:pt modelId="{21335348-A530-4C37-AC79-B28ADCEB9B29}" type="sibTrans" cxnId="{B63B42AD-0900-4EF2-B28C-767A296273E7}">
      <dgm:prSet/>
      <dgm:spPr/>
      <dgm:t>
        <a:bodyPr/>
        <a:lstStyle/>
        <a:p>
          <a:endParaRPr lang="ru-RU"/>
        </a:p>
      </dgm:t>
    </dgm:pt>
    <dgm:pt modelId="{370C5777-F574-4E0B-9BD4-981B056D4F5D}" type="pres">
      <dgm:prSet presAssocID="{07D2B7AB-ADC2-4A40-95ED-94AEC5E2EDA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CD36AC-5CE1-46BA-873E-C3EBAB6CCDC8}" type="pres">
      <dgm:prSet presAssocID="{EB97DF3E-316F-476E-9569-E0D98758A59F}" presName="node" presStyleLbl="node1" presStyleIdx="0" presStyleCnt="5" custScaleX="149862" custScaleY="145087" custLinFactNeighborX="-6264" custLinFactNeighborY="-24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11CA79-9F44-49AF-9D2D-45E1D55F5DCA}" type="pres">
      <dgm:prSet presAssocID="{F6F228AB-F76C-4A38-B8D1-8AE569001830}" presName="sibTrans" presStyleCnt="0"/>
      <dgm:spPr/>
    </dgm:pt>
    <dgm:pt modelId="{75B1B324-AD23-496B-8E43-1A682D5E0FFF}" type="pres">
      <dgm:prSet presAssocID="{EB001885-7FCE-4B06-BD35-FEAF69BEEF07}" presName="node" presStyleLbl="node1" presStyleIdx="1" presStyleCnt="5" custScaleX="147610" custScaleY="150690" custLinFactNeighborX="5510" custLinFactNeighborY="-263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64388F-1C53-4238-A86C-1D33847B1562}" type="pres">
      <dgm:prSet presAssocID="{73EC074E-99E3-4007-84F8-4CBFABDB631D}" presName="sibTrans" presStyleCnt="0"/>
      <dgm:spPr/>
    </dgm:pt>
    <dgm:pt modelId="{F7216546-5ED9-430A-BCA4-7468EA898DE2}" type="pres">
      <dgm:prSet presAssocID="{379F974A-6C0F-4721-9F1C-FCDD6F04E953}" presName="node" presStyleLbl="node1" presStyleIdx="2" presStyleCnt="5" custLinFactNeighborY="196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30D11-A48F-4111-BB3D-28550B6F7D25}" type="pres">
      <dgm:prSet presAssocID="{0B3B60D2-EB26-4596-98A9-7C45C0F95797}" presName="sibTrans" presStyleCnt="0"/>
      <dgm:spPr/>
    </dgm:pt>
    <dgm:pt modelId="{9243D4FF-557F-4018-8E53-3EFCB063A5B9}" type="pres">
      <dgm:prSet presAssocID="{FC036463-1EF8-4FEA-BF8C-CC8306DCD413}" presName="node" presStyleLbl="node1" presStyleIdx="3" presStyleCnt="5" custLinFactNeighborX="-2364" custLinFactNeighborY="-19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8D85D0-63C4-45C7-81D8-568E3683A67E}" type="pres">
      <dgm:prSet presAssocID="{BEE35257-90E4-4D63-8438-912362919B80}" presName="sibTrans" presStyleCnt="0"/>
      <dgm:spPr/>
    </dgm:pt>
    <dgm:pt modelId="{B7524059-CA7A-491E-B0F6-2D331D97A2C0}" type="pres">
      <dgm:prSet presAssocID="{56338FBC-A670-473D-B1F6-6441711DF19E}" presName="node" presStyleLbl="node1" presStyleIdx="4" presStyleCnt="5" custLinFactNeighborX="1091" custLinFactNeighborY="9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52A73B-C50B-47C4-A10D-FEF4DBAF686B}" srcId="{07D2B7AB-ADC2-4A40-95ED-94AEC5E2EDA4}" destId="{EB97DF3E-316F-476E-9569-E0D98758A59F}" srcOrd="0" destOrd="0" parTransId="{A9DF1CF3-AB87-49FE-94A8-4BB02F8C8ACB}" sibTransId="{F6F228AB-F76C-4A38-B8D1-8AE569001830}"/>
    <dgm:cxn modelId="{E52BFE78-84AC-429E-AADA-A4BC6B3AB3A4}" srcId="{07D2B7AB-ADC2-4A40-95ED-94AEC5E2EDA4}" destId="{FC036463-1EF8-4FEA-BF8C-CC8306DCD413}" srcOrd="3" destOrd="0" parTransId="{440943FF-67A5-482D-AA8D-367069EE2FC5}" sibTransId="{BEE35257-90E4-4D63-8438-912362919B80}"/>
    <dgm:cxn modelId="{D1086761-84F5-46FF-9419-1A704BC1D082}" type="presOf" srcId="{56338FBC-A670-473D-B1F6-6441711DF19E}" destId="{B7524059-CA7A-491E-B0F6-2D331D97A2C0}" srcOrd="0" destOrd="0" presId="urn:microsoft.com/office/officeart/2005/8/layout/default#1"/>
    <dgm:cxn modelId="{3DEFDDBE-319A-42D0-BB2D-BAC721A4056B}" srcId="{07D2B7AB-ADC2-4A40-95ED-94AEC5E2EDA4}" destId="{EB001885-7FCE-4B06-BD35-FEAF69BEEF07}" srcOrd="1" destOrd="0" parTransId="{7FC8CF03-D6A8-4C0A-9DA8-0EF1E91C6967}" sibTransId="{73EC074E-99E3-4007-84F8-4CBFABDB631D}"/>
    <dgm:cxn modelId="{6E29BF32-0D28-4F3B-AB66-BE1C653AA065}" type="presOf" srcId="{07D2B7AB-ADC2-4A40-95ED-94AEC5E2EDA4}" destId="{370C5777-F574-4E0B-9BD4-981B056D4F5D}" srcOrd="0" destOrd="0" presId="urn:microsoft.com/office/officeart/2005/8/layout/default#1"/>
    <dgm:cxn modelId="{5E5129E5-4FCC-4F3A-98AC-0CC76D8ACFDA}" type="presOf" srcId="{EB001885-7FCE-4B06-BD35-FEAF69BEEF07}" destId="{75B1B324-AD23-496B-8E43-1A682D5E0FFF}" srcOrd="0" destOrd="0" presId="urn:microsoft.com/office/officeart/2005/8/layout/default#1"/>
    <dgm:cxn modelId="{9A853AFF-42A1-4A0B-9956-4D3D6D330F9B}" type="presOf" srcId="{EB97DF3E-316F-476E-9569-E0D98758A59F}" destId="{56CD36AC-5CE1-46BA-873E-C3EBAB6CCDC8}" srcOrd="0" destOrd="0" presId="urn:microsoft.com/office/officeart/2005/8/layout/default#1"/>
    <dgm:cxn modelId="{B63B42AD-0900-4EF2-B28C-767A296273E7}" srcId="{07D2B7AB-ADC2-4A40-95ED-94AEC5E2EDA4}" destId="{56338FBC-A670-473D-B1F6-6441711DF19E}" srcOrd="4" destOrd="0" parTransId="{FB8B1FCB-AAFD-418E-A52C-851AC1E071E5}" sibTransId="{21335348-A530-4C37-AC79-B28ADCEB9B29}"/>
    <dgm:cxn modelId="{134CAE8D-2EE0-4578-8018-3469095BAC5B}" srcId="{07D2B7AB-ADC2-4A40-95ED-94AEC5E2EDA4}" destId="{379F974A-6C0F-4721-9F1C-FCDD6F04E953}" srcOrd="2" destOrd="0" parTransId="{EC07F6A9-C484-48A9-A4AA-02F10727495C}" sibTransId="{0B3B60D2-EB26-4596-98A9-7C45C0F95797}"/>
    <dgm:cxn modelId="{73F0A7BC-1DF1-48E5-973D-DD0D806053F6}" type="presOf" srcId="{379F974A-6C0F-4721-9F1C-FCDD6F04E953}" destId="{F7216546-5ED9-430A-BCA4-7468EA898DE2}" srcOrd="0" destOrd="0" presId="urn:microsoft.com/office/officeart/2005/8/layout/default#1"/>
    <dgm:cxn modelId="{FEAFD9A0-3807-4386-A1A6-D4F29B9D5D17}" type="presOf" srcId="{FC036463-1EF8-4FEA-BF8C-CC8306DCD413}" destId="{9243D4FF-557F-4018-8E53-3EFCB063A5B9}" srcOrd="0" destOrd="0" presId="urn:microsoft.com/office/officeart/2005/8/layout/default#1"/>
    <dgm:cxn modelId="{B920A8DF-0ED7-48AA-9C1A-4989501079DD}" type="presParOf" srcId="{370C5777-F574-4E0B-9BD4-981B056D4F5D}" destId="{56CD36AC-5CE1-46BA-873E-C3EBAB6CCDC8}" srcOrd="0" destOrd="0" presId="urn:microsoft.com/office/officeart/2005/8/layout/default#1"/>
    <dgm:cxn modelId="{7BBB2732-243E-4CAF-940B-4223A9B4ABB3}" type="presParOf" srcId="{370C5777-F574-4E0B-9BD4-981B056D4F5D}" destId="{DC11CA79-9F44-49AF-9D2D-45E1D55F5DCA}" srcOrd="1" destOrd="0" presId="urn:microsoft.com/office/officeart/2005/8/layout/default#1"/>
    <dgm:cxn modelId="{4B659100-285F-4859-A3F1-4DF62452F09A}" type="presParOf" srcId="{370C5777-F574-4E0B-9BD4-981B056D4F5D}" destId="{75B1B324-AD23-496B-8E43-1A682D5E0FFF}" srcOrd="2" destOrd="0" presId="urn:microsoft.com/office/officeart/2005/8/layout/default#1"/>
    <dgm:cxn modelId="{6D0B2BA4-0E13-429A-8044-EDC2FC3DDBDF}" type="presParOf" srcId="{370C5777-F574-4E0B-9BD4-981B056D4F5D}" destId="{BC64388F-1C53-4238-A86C-1D33847B1562}" srcOrd="3" destOrd="0" presId="urn:microsoft.com/office/officeart/2005/8/layout/default#1"/>
    <dgm:cxn modelId="{AF2FD2C8-8FFD-48B7-8451-8BCA53E91B2A}" type="presParOf" srcId="{370C5777-F574-4E0B-9BD4-981B056D4F5D}" destId="{F7216546-5ED9-430A-BCA4-7468EA898DE2}" srcOrd="4" destOrd="0" presId="urn:microsoft.com/office/officeart/2005/8/layout/default#1"/>
    <dgm:cxn modelId="{1BC064CE-3DF8-476A-A9CD-F1A05501E0CC}" type="presParOf" srcId="{370C5777-F574-4E0B-9BD4-981B056D4F5D}" destId="{AC730D11-A48F-4111-BB3D-28550B6F7D25}" srcOrd="5" destOrd="0" presId="urn:microsoft.com/office/officeart/2005/8/layout/default#1"/>
    <dgm:cxn modelId="{180423E5-88F2-4398-906F-CCFC618CD005}" type="presParOf" srcId="{370C5777-F574-4E0B-9BD4-981B056D4F5D}" destId="{9243D4FF-557F-4018-8E53-3EFCB063A5B9}" srcOrd="6" destOrd="0" presId="urn:microsoft.com/office/officeart/2005/8/layout/default#1"/>
    <dgm:cxn modelId="{B6B7B039-E537-4F6C-9C90-445714E4C08D}" type="presParOf" srcId="{370C5777-F574-4E0B-9BD4-981B056D4F5D}" destId="{548D85D0-63C4-45C7-81D8-568E3683A67E}" srcOrd="7" destOrd="0" presId="urn:microsoft.com/office/officeart/2005/8/layout/default#1"/>
    <dgm:cxn modelId="{B5188F85-9296-4AE6-BD77-DDF60D75769C}" type="presParOf" srcId="{370C5777-F574-4E0B-9BD4-981B056D4F5D}" destId="{B7524059-CA7A-491E-B0F6-2D331D97A2C0}" srcOrd="8" destOrd="0" presId="urn:microsoft.com/office/officeart/2005/8/layout/default#1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F4CC42-A639-448F-A8E3-4613606C8EA4}" type="doc">
      <dgm:prSet loTypeId="urn:microsoft.com/office/officeart/2005/8/layout/chevron2" loCatId="list" qsTypeId="urn:microsoft.com/office/officeart/2005/8/quickstyle/3d1" qsCatId="3D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A249638F-07A3-40A9-95D9-EE2D531AB5C4}">
      <dgm:prSet phldrT="[Текст]"/>
      <dgm:spPr/>
      <dgm:t>
        <a:bodyPr/>
        <a:lstStyle/>
        <a:p>
          <a:r>
            <a:rPr lang="ru-RU" dirty="0" smtClean="0"/>
            <a:t>!</a:t>
          </a:r>
          <a:endParaRPr lang="ru-RU" dirty="0"/>
        </a:p>
      </dgm:t>
    </dgm:pt>
    <dgm:pt modelId="{41EE43D5-81CC-419F-91FC-55B4BA1D4989}" type="parTrans" cxnId="{E62444CC-8F61-46B0-99EB-E50D9BE01431}">
      <dgm:prSet/>
      <dgm:spPr/>
      <dgm:t>
        <a:bodyPr/>
        <a:lstStyle/>
        <a:p>
          <a:endParaRPr lang="ru-RU"/>
        </a:p>
      </dgm:t>
    </dgm:pt>
    <dgm:pt modelId="{37D5503D-8A90-4DCB-8310-234EE3032F52}" type="sibTrans" cxnId="{E62444CC-8F61-46B0-99EB-E50D9BE01431}">
      <dgm:prSet/>
      <dgm:spPr/>
      <dgm:t>
        <a:bodyPr/>
        <a:lstStyle/>
        <a:p>
          <a:endParaRPr lang="ru-RU"/>
        </a:p>
      </dgm:t>
    </dgm:pt>
    <dgm:pt modelId="{79E5F4B4-15A2-4C6C-8E9E-18E047C951CB}">
      <dgm:prSet phldrT="[Текст]"/>
      <dgm:spPr/>
      <dgm:t>
        <a:bodyPr/>
        <a:lstStyle/>
        <a:p>
          <a:r>
            <a:rPr lang="ru-RU" b="0" i="0" dirty="0" smtClean="0"/>
            <a:t>программы по распространению игл и шприцев,</a:t>
          </a:r>
          <a:endParaRPr lang="ru-RU" dirty="0"/>
        </a:p>
      </dgm:t>
    </dgm:pt>
    <dgm:pt modelId="{25C52F15-174E-4890-B731-E9037114C263}" type="parTrans" cxnId="{EB153118-BB6E-410D-830E-49393E33ED4C}">
      <dgm:prSet/>
      <dgm:spPr/>
      <dgm:t>
        <a:bodyPr/>
        <a:lstStyle/>
        <a:p>
          <a:endParaRPr lang="ru-RU"/>
        </a:p>
      </dgm:t>
    </dgm:pt>
    <dgm:pt modelId="{810F2CD3-FAE9-4882-9500-06C295E2D6CA}" type="sibTrans" cxnId="{EB153118-BB6E-410D-830E-49393E33ED4C}">
      <dgm:prSet/>
      <dgm:spPr/>
      <dgm:t>
        <a:bodyPr/>
        <a:lstStyle/>
        <a:p>
          <a:endParaRPr lang="ru-RU"/>
        </a:p>
      </dgm:t>
    </dgm:pt>
    <dgm:pt modelId="{FBEDF52E-B38D-4A14-8EDD-E03B3ED002FD}">
      <dgm:prSet phldrT="[Текст]"/>
      <dgm:spPr/>
      <dgm:t>
        <a:bodyPr/>
        <a:lstStyle/>
        <a:p>
          <a:r>
            <a:rPr lang="ru-RU" b="0" i="0" dirty="0" smtClean="0"/>
            <a:t>тестирование и консультирование в отношении ВИЧ,</a:t>
          </a:r>
          <a:endParaRPr lang="ru-RU" dirty="0"/>
        </a:p>
      </dgm:t>
    </dgm:pt>
    <dgm:pt modelId="{4FE908AF-B4F2-441A-9648-CD44BD73F62B}" type="parTrans" cxnId="{EBBDAD6C-D6F9-4E3A-B468-9BAF2DE9F39E}">
      <dgm:prSet/>
      <dgm:spPr/>
      <dgm:t>
        <a:bodyPr/>
        <a:lstStyle/>
        <a:p>
          <a:endParaRPr lang="ru-RU"/>
        </a:p>
      </dgm:t>
    </dgm:pt>
    <dgm:pt modelId="{4D0A022A-32E5-43F2-B186-EAE8346DB442}" type="sibTrans" cxnId="{EBBDAD6C-D6F9-4E3A-B468-9BAF2DE9F39E}">
      <dgm:prSet/>
      <dgm:spPr/>
      <dgm:t>
        <a:bodyPr/>
        <a:lstStyle/>
        <a:p>
          <a:endParaRPr lang="ru-RU"/>
        </a:p>
      </dgm:t>
    </dgm:pt>
    <dgm:pt modelId="{9FE8D088-D62B-4FD1-99C0-D229F23C3078}">
      <dgm:prSet phldrT="[Текст]"/>
      <dgm:spPr/>
      <dgm:t>
        <a:bodyPr/>
        <a:lstStyle/>
        <a:p>
          <a:r>
            <a:rPr lang="ru-RU" dirty="0" smtClean="0"/>
            <a:t>!</a:t>
          </a:r>
          <a:endParaRPr lang="ru-RU" dirty="0"/>
        </a:p>
      </dgm:t>
    </dgm:pt>
    <dgm:pt modelId="{1A8F21FB-50D5-4D0C-8CBF-AB235BC727FB}" type="parTrans" cxnId="{DAC8221D-53B7-47E5-90FB-CA1AB09BA486}">
      <dgm:prSet/>
      <dgm:spPr/>
      <dgm:t>
        <a:bodyPr/>
        <a:lstStyle/>
        <a:p>
          <a:endParaRPr lang="ru-RU"/>
        </a:p>
      </dgm:t>
    </dgm:pt>
    <dgm:pt modelId="{CE69CDD9-6B9E-4E79-9350-D3E807DB8B27}" type="sibTrans" cxnId="{DAC8221D-53B7-47E5-90FB-CA1AB09BA486}">
      <dgm:prSet/>
      <dgm:spPr/>
      <dgm:t>
        <a:bodyPr/>
        <a:lstStyle/>
        <a:p>
          <a:endParaRPr lang="ru-RU"/>
        </a:p>
      </dgm:t>
    </dgm:pt>
    <dgm:pt modelId="{AE468B85-255C-4D13-9135-ED26C7742654}">
      <dgm:prSet phldrT="[Текст]"/>
      <dgm:spPr/>
      <dgm:t>
        <a:bodyPr/>
        <a:lstStyle/>
        <a:p>
          <a:r>
            <a:rPr lang="ru-RU" b="0" i="0" dirty="0" smtClean="0"/>
            <a:t>лечение и уход при ВИЧ,</a:t>
          </a:r>
          <a:endParaRPr lang="ru-RU" dirty="0"/>
        </a:p>
      </dgm:t>
    </dgm:pt>
    <dgm:pt modelId="{378CBFA6-08F0-4519-991C-2B157FD05FAC}" type="parTrans" cxnId="{14A49973-8271-45FC-99F2-EFC496EE8F72}">
      <dgm:prSet/>
      <dgm:spPr/>
      <dgm:t>
        <a:bodyPr/>
        <a:lstStyle/>
        <a:p>
          <a:endParaRPr lang="ru-RU"/>
        </a:p>
      </dgm:t>
    </dgm:pt>
    <dgm:pt modelId="{B24E9F8E-FDF4-41E8-9261-C754FE7E2FD7}" type="sibTrans" cxnId="{14A49973-8271-45FC-99F2-EFC496EE8F72}">
      <dgm:prSet/>
      <dgm:spPr/>
      <dgm:t>
        <a:bodyPr/>
        <a:lstStyle/>
        <a:p>
          <a:endParaRPr lang="ru-RU"/>
        </a:p>
      </dgm:t>
    </dgm:pt>
    <dgm:pt modelId="{3AB82823-BAAF-4D2A-8A5C-3BD699CC38CB}">
      <dgm:prSet phldrT="[Текст]"/>
      <dgm:spPr/>
      <dgm:t>
        <a:bodyPr/>
        <a:lstStyle/>
        <a:p>
          <a:r>
            <a:rPr lang="ru-RU" b="0" i="0" dirty="0" smtClean="0"/>
            <a:t>ведение ИППП, </a:t>
          </a:r>
          <a:r>
            <a:rPr lang="ru-RU" b="0" i="0" dirty="0" smtClean="0"/>
            <a:t>туберкулёза </a:t>
          </a:r>
          <a:r>
            <a:rPr lang="ru-RU" b="0" i="0" dirty="0" smtClean="0"/>
            <a:t>и вирусного гепатита</a:t>
          </a:r>
          <a:endParaRPr lang="ru-RU" dirty="0"/>
        </a:p>
      </dgm:t>
    </dgm:pt>
    <dgm:pt modelId="{84872645-E618-42CB-9AFA-DD89EDE58F3A}" type="parTrans" cxnId="{B9C43B3C-AEF1-4F06-A0CC-4B9AC944106A}">
      <dgm:prSet/>
      <dgm:spPr/>
      <dgm:t>
        <a:bodyPr/>
        <a:lstStyle/>
        <a:p>
          <a:endParaRPr lang="ru-RU"/>
        </a:p>
      </dgm:t>
    </dgm:pt>
    <dgm:pt modelId="{17714E73-0689-4B57-A9E2-0FF1772E2027}" type="sibTrans" cxnId="{B9C43B3C-AEF1-4F06-A0CC-4B9AC944106A}">
      <dgm:prSet/>
      <dgm:spPr/>
      <dgm:t>
        <a:bodyPr/>
        <a:lstStyle/>
        <a:p>
          <a:endParaRPr lang="ru-RU"/>
        </a:p>
      </dgm:t>
    </dgm:pt>
    <dgm:pt modelId="{5D1878D1-2165-4FFA-B121-DF82FE71C5A6}" type="pres">
      <dgm:prSet presAssocID="{29F4CC42-A639-448F-A8E3-4613606C8EA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9D231B-72E3-434A-9AB8-C3D7FABD7C89}" type="pres">
      <dgm:prSet presAssocID="{A249638F-07A3-40A9-95D9-EE2D531AB5C4}" presName="composite" presStyleCnt="0"/>
      <dgm:spPr/>
    </dgm:pt>
    <dgm:pt modelId="{0BCCFB86-6A65-402F-9C71-4D11CA95B019}" type="pres">
      <dgm:prSet presAssocID="{A249638F-07A3-40A9-95D9-EE2D531AB5C4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1B659-8DAA-480B-AC26-C1DFDAD620A2}" type="pres">
      <dgm:prSet presAssocID="{A249638F-07A3-40A9-95D9-EE2D531AB5C4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7345E-CBDC-47DC-A543-9430580F4306}" type="pres">
      <dgm:prSet presAssocID="{37D5503D-8A90-4DCB-8310-234EE3032F52}" presName="sp" presStyleCnt="0"/>
      <dgm:spPr/>
    </dgm:pt>
    <dgm:pt modelId="{EF603A9E-A108-411E-9AC1-1A5155CBF4DD}" type="pres">
      <dgm:prSet presAssocID="{9FE8D088-D62B-4FD1-99C0-D229F23C3078}" presName="composite" presStyleCnt="0"/>
      <dgm:spPr/>
    </dgm:pt>
    <dgm:pt modelId="{922D4848-3C12-4F30-971B-07EAC0B75E51}" type="pres">
      <dgm:prSet presAssocID="{9FE8D088-D62B-4FD1-99C0-D229F23C3078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642DB0-883B-4DC4-9A1E-9E42861F5854}" type="pres">
      <dgm:prSet presAssocID="{9FE8D088-D62B-4FD1-99C0-D229F23C3078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0A1A58-346D-4327-A274-A503AD72D073}" type="presOf" srcId="{79E5F4B4-15A2-4C6C-8E9E-18E047C951CB}" destId="{1911B659-8DAA-480B-AC26-C1DFDAD620A2}" srcOrd="0" destOrd="0" presId="urn:microsoft.com/office/officeart/2005/8/layout/chevron2"/>
    <dgm:cxn modelId="{EBBDAD6C-D6F9-4E3A-B468-9BAF2DE9F39E}" srcId="{A249638F-07A3-40A9-95D9-EE2D531AB5C4}" destId="{FBEDF52E-B38D-4A14-8EDD-E03B3ED002FD}" srcOrd="1" destOrd="0" parTransId="{4FE908AF-B4F2-441A-9648-CD44BD73F62B}" sibTransId="{4D0A022A-32E5-43F2-B186-EAE8346DB442}"/>
    <dgm:cxn modelId="{B9C43B3C-AEF1-4F06-A0CC-4B9AC944106A}" srcId="{9FE8D088-D62B-4FD1-99C0-D229F23C3078}" destId="{3AB82823-BAAF-4D2A-8A5C-3BD699CC38CB}" srcOrd="1" destOrd="0" parTransId="{84872645-E618-42CB-9AFA-DD89EDE58F3A}" sibTransId="{17714E73-0689-4B57-A9E2-0FF1772E2027}"/>
    <dgm:cxn modelId="{ACC44C11-FB62-458D-8899-0AE86373DD6A}" type="presOf" srcId="{29F4CC42-A639-448F-A8E3-4613606C8EA4}" destId="{5D1878D1-2165-4FFA-B121-DF82FE71C5A6}" srcOrd="0" destOrd="0" presId="urn:microsoft.com/office/officeart/2005/8/layout/chevron2"/>
    <dgm:cxn modelId="{12D2579C-2586-4813-BDD0-107EFD95F897}" type="presOf" srcId="{3AB82823-BAAF-4D2A-8A5C-3BD699CC38CB}" destId="{17642DB0-883B-4DC4-9A1E-9E42861F5854}" srcOrd="0" destOrd="1" presId="urn:microsoft.com/office/officeart/2005/8/layout/chevron2"/>
    <dgm:cxn modelId="{C0A7EF97-86B3-44BA-83DD-13DF226743F3}" type="presOf" srcId="{9FE8D088-D62B-4FD1-99C0-D229F23C3078}" destId="{922D4848-3C12-4F30-971B-07EAC0B75E51}" srcOrd="0" destOrd="0" presId="urn:microsoft.com/office/officeart/2005/8/layout/chevron2"/>
    <dgm:cxn modelId="{EB153118-BB6E-410D-830E-49393E33ED4C}" srcId="{A249638F-07A3-40A9-95D9-EE2D531AB5C4}" destId="{79E5F4B4-15A2-4C6C-8E9E-18E047C951CB}" srcOrd="0" destOrd="0" parTransId="{25C52F15-174E-4890-B731-E9037114C263}" sibTransId="{810F2CD3-FAE9-4882-9500-06C295E2D6CA}"/>
    <dgm:cxn modelId="{875F154A-B772-4535-93F7-A3C135C75E4B}" type="presOf" srcId="{A249638F-07A3-40A9-95D9-EE2D531AB5C4}" destId="{0BCCFB86-6A65-402F-9C71-4D11CA95B019}" srcOrd="0" destOrd="0" presId="urn:microsoft.com/office/officeart/2005/8/layout/chevron2"/>
    <dgm:cxn modelId="{14A49973-8271-45FC-99F2-EFC496EE8F72}" srcId="{9FE8D088-D62B-4FD1-99C0-D229F23C3078}" destId="{AE468B85-255C-4D13-9135-ED26C7742654}" srcOrd="0" destOrd="0" parTransId="{378CBFA6-08F0-4519-991C-2B157FD05FAC}" sibTransId="{B24E9F8E-FDF4-41E8-9261-C754FE7E2FD7}"/>
    <dgm:cxn modelId="{E71EA744-4C86-4780-8C57-73320B2FAA41}" type="presOf" srcId="{AE468B85-255C-4D13-9135-ED26C7742654}" destId="{17642DB0-883B-4DC4-9A1E-9E42861F5854}" srcOrd="0" destOrd="0" presId="urn:microsoft.com/office/officeart/2005/8/layout/chevron2"/>
    <dgm:cxn modelId="{CE3617CA-09E2-4E0D-9E3B-4953469B9497}" type="presOf" srcId="{FBEDF52E-B38D-4A14-8EDD-E03B3ED002FD}" destId="{1911B659-8DAA-480B-AC26-C1DFDAD620A2}" srcOrd="0" destOrd="1" presId="urn:microsoft.com/office/officeart/2005/8/layout/chevron2"/>
    <dgm:cxn modelId="{E62444CC-8F61-46B0-99EB-E50D9BE01431}" srcId="{29F4CC42-A639-448F-A8E3-4613606C8EA4}" destId="{A249638F-07A3-40A9-95D9-EE2D531AB5C4}" srcOrd="0" destOrd="0" parTransId="{41EE43D5-81CC-419F-91FC-55B4BA1D4989}" sibTransId="{37D5503D-8A90-4DCB-8310-234EE3032F52}"/>
    <dgm:cxn modelId="{DAC8221D-53B7-47E5-90FB-CA1AB09BA486}" srcId="{29F4CC42-A639-448F-A8E3-4613606C8EA4}" destId="{9FE8D088-D62B-4FD1-99C0-D229F23C3078}" srcOrd="1" destOrd="0" parTransId="{1A8F21FB-50D5-4D0C-8CBF-AB235BC727FB}" sibTransId="{CE69CDD9-6B9E-4E79-9350-D3E807DB8B27}"/>
    <dgm:cxn modelId="{15CFBDA8-0A56-49AA-8E1A-1EBCF3BD9421}" type="presParOf" srcId="{5D1878D1-2165-4FFA-B121-DF82FE71C5A6}" destId="{D09D231B-72E3-434A-9AB8-C3D7FABD7C89}" srcOrd="0" destOrd="0" presId="urn:microsoft.com/office/officeart/2005/8/layout/chevron2"/>
    <dgm:cxn modelId="{6E49A147-F0BE-42C9-ABCC-C30751204BAF}" type="presParOf" srcId="{D09D231B-72E3-434A-9AB8-C3D7FABD7C89}" destId="{0BCCFB86-6A65-402F-9C71-4D11CA95B019}" srcOrd="0" destOrd="0" presId="urn:microsoft.com/office/officeart/2005/8/layout/chevron2"/>
    <dgm:cxn modelId="{E74F36BD-3EDC-4A80-8CE3-55350EC968C1}" type="presParOf" srcId="{D09D231B-72E3-434A-9AB8-C3D7FABD7C89}" destId="{1911B659-8DAA-480B-AC26-C1DFDAD620A2}" srcOrd="1" destOrd="0" presId="urn:microsoft.com/office/officeart/2005/8/layout/chevron2"/>
    <dgm:cxn modelId="{9587362C-AFD3-4C54-BAFB-A1F1A7857C3B}" type="presParOf" srcId="{5D1878D1-2165-4FFA-B121-DF82FE71C5A6}" destId="{16D7345E-CBDC-47DC-A543-9430580F4306}" srcOrd="1" destOrd="0" presId="urn:microsoft.com/office/officeart/2005/8/layout/chevron2"/>
    <dgm:cxn modelId="{5F724099-17FE-4375-A07E-3F5310CDB8F6}" type="presParOf" srcId="{5D1878D1-2165-4FFA-B121-DF82FE71C5A6}" destId="{EF603A9E-A108-411E-9AC1-1A5155CBF4DD}" srcOrd="2" destOrd="0" presId="urn:microsoft.com/office/officeart/2005/8/layout/chevron2"/>
    <dgm:cxn modelId="{36F44BEE-845A-4D91-A177-775E3473FCA0}" type="presParOf" srcId="{EF603A9E-A108-411E-9AC1-1A5155CBF4DD}" destId="{922D4848-3C12-4F30-971B-07EAC0B75E51}" srcOrd="0" destOrd="0" presId="urn:microsoft.com/office/officeart/2005/8/layout/chevron2"/>
    <dgm:cxn modelId="{4BD15353-66BB-4D0E-B32A-7CBD90ECAEBB}" type="presParOf" srcId="{EF603A9E-A108-411E-9AC1-1A5155CBF4DD}" destId="{17642DB0-883B-4DC4-9A1E-9E42861F585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CD36AC-5CE1-46BA-873E-C3EBAB6CCDC8}">
      <dsp:nvSpPr>
        <dsp:cNvPr id="0" name=""/>
        <dsp:cNvSpPr/>
      </dsp:nvSpPr>
      <dsp:spPr>
        <a:xfrm>
          <a:off x="0" y="0"/>
          <a:ext cx="3945555" cy="229190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solidFill>
            <a:srgbClr val="00B050"/>
          </a:solidFill>
        </a:ln>
        <a:effectLst>
          <a:glow rad="228600">
            <a:schemeClr val="accent1">
              <a:satMod val="175000"/>
              <a:alpha val="4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rgbClr r="0" g="0" b="0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kern="1200" dirty="0" smtClean="0"/>
            <a:t>при половых контактах без использования презерватива;</a:t>
          </a:r>
          <a:endParaRPr lang="ru-RU" sz="2200" kern="1200" dirty="0"/>
        </a:p>
      </dsp:txBody>
      <dsp:txXfrm>
        <a:off x="0" y="0"/>
        <a:ext cx="3945555" cy="2291903"/>
      </dsp:txXfrm>
    </dsp:sp>
    <dsp:sp modelId="{75B1B324-AD23-496B-8E43-1A682D5E0FFF}">
      <dsp:nvSpPr>
        <dsp:cNvPr id="0" name=""/>
        <dsp:cNvSpPr/>
      </dsp:nvSpPr>
      <dsp:spPr>
        <a:xfrm>
          <a:off x="4518819" y="0"/>
          <a:ext cx="3886265" cy="2380413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rgbClr r="0" g="0" b="0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kern="1200" dirty="0" smtClean="0"/>
            <a:t>при использовании шприца (иглы, раствора), которым пользовался </a:t>
          </a:r>
          <a:r>
            <a:rPr lang="ru-RU" sz="2200" b="0" i="0" kern="1200" dirty="0" smtClean="0"/>
            <a:t/>
          </a:r>
          <a:br>
            <a:rPr lang="ru-RU" sz="2200" b="0" i="0" kern="1200" dirty="0" smtClean="0"/>
          </a:br>
          <a:r>
            <a:rPr lang="ru-RU" sz="2200" b="0" i="0" kern="1200" dirty="0" smtClean="0"/>
            <a:t>ВИЧ-инфицированный</a:t>
          </a:r>
          <a:r>
            <a:rPr lang="ru-RU" sz="2200" b="0" i="0" kern="1200" dirty="0" smtClean="0"/>
            <a:t>;</a:t>
          </a:r>
          <a:endParaRPr lang="ru-RU" sz="2200" kern="1200" dirty="0"/>
        </a:p>
      </dsp:txBody>
      <dsp:txXfrm>
        <a:off x="4518819" y="0"/>
        <a:ext cx="3886265" cy="2380413"/>
      </dsp:txXfrm>
    </dsp:sp>
    <dsp:sp modelId="{F7216546-5ED9-430A-BCA4-7468EA898DE2}">
      <dsp:nvSpPr>
        <dsp:cNvPr id="0" name=""/>
        <dsp:cNvSpPr/>
      </dsp:nvSpPr>
      <dsp:spPr>
        <a:xfrm>
          <a:off x="0" y="3244860"/>
          <a:ext cx="2632792" cy="15796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kern="1200" dirty="0" smtClean="0"/>
            <a:t>при переливании заражённой крови;</a:t>
          </a:r>
          <a:endParaRPr lang="ru-RU" sz="2200" kern="1200" dirty="0"/>
        </a:p>
      </dsp:txBody>
      <dsp:txXfrm>
        <a:off x="0" y="3244860"/>
        <a:ext cx="2632792" cy="1579675"/>
      </dsp:txXfrm>
    </dsp:sp>
    <dsp:sp modelId="{9243D4FF-557F-4018-8E53-3EFCB063A5B9}">
      <dsp:nvSpPr>
        <dsp:cNvPr id="0" name=""/>
        <dsp:cNvSpPr/>
      </dsp:nvSpPr>
      <dsp:spPr>
        <a:xfrm>
          <a:off x="2833832" y="2642037"/>
          <a:ext cx="2632792" cy="15796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kern="1200" dirty="0" smtClean="0"/>
            <a:t>при родах - ребёнок может заразиться от матери;</a:t>
          </a:r>
          <a:endParaRPr lang="ru-RU" sz="2200" kern="1200" dirty="0"/>
        </a:p>
      </dsp:txBody>
      <dsp:txXfrm>
        <a:off x="2833832" y="2642037"/>
        <a:ext cx="2632792" cy="1579675"/>
      </dsp:txXfrm>
    </dsp:sp>
    <dsp:sp modelId="{B7524059-CA7A-491E-B0F6-2D331D97A2C0}">
      <dsp:nvSpPr>
        <dsp:cNvPr id="0" name=""/>
        <dsp:cNvSpPr/>
      </dsp:nvSpPr>
      <dsp:spPr>
        <a:xfrm>
          <a:off x="5792143" y="3101580"/>
          <a:ext cx="2632792" cy="15796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>
          <a:noFill/>
        </a:ln>
        <a:effectLst>
          <a:glow rad="101500">
            <a:schemeClr val="accent1">
              <a:hueOff val="0"/>
              <a:satOff val="0"/>
              <a:lumOff val="0"/>
              <a:alphaOff val="0"/>
              <a:alpha val="42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glow" dir="t">
            <a:rot lat="0" lon="0" rev="4800000"/>
          </a:lightRig>
        </a:scene3d>
        <a:sp3d prstMaterial="powder">
          <a:bevelT w="50800" h="508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i="0" kern="1200" dirty="0" smtClean="0"/>
            <a:t>при кормлении </a:t>
          </a:r>
          <a:r>
            <a:rPr lang="ru-RU" sz="2200" b="0" i="0" kern="1200" dirty="0" smtClean="0"/>
            <a:t>ребёнка </a:t>
          </a:r>
          <a:r>
            <a:rPr lang="ru-RU" sz="2200" b="0" i="0" kern="1200" dirty="0" smtClean="0"/>
            <a:t>грудью, если мать - носитель вируса.</a:t>
          </a:r>
          <a:endParaRPr lang="ru-RU" sz="2200" kern="1200" dirty="0"/>
        </a:p>
      </dsp:txBody>
      <dsp:txXfrm>
        <a:off x="5792143" y="3101580"/>
        <a:ext cx="2632792" cy="157967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CCFB86-6A65-402F-9C71-4D11CA95B019}">
      <dsp:nvSpPr>
        <dsp:cNvPr id="0" name=""/>
        <dsp:cNvSpPr/>
      </dsp:nvSpPr>
      <dsp:spPr>
        <a:xfrm rot="5400000">
          <a:off x="-326231" y="326692"/>
          <a:ext cx="2174874" cy="1522412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48000"/>
                <a:satMod val="138000"/>
              </a:schemeClr>
            </a:gs>
            <a:gs pos="25000">
              <a:schemeClr val="accent1">
                <a:shade val="80000"/>
                <a:hueOff val="0"/>
                <a:satOff val="0"/>
                <a:lumOff val="0"/>
                <a:alphaOff val="0"/>
                <a:tint val="85000"/>
              </a:schemeClr>
            </a:gs>
            <a:gs pos="40000">
              <a:schemeClr val="accent1">
                <a:shade val="80000"/>
                <a:hueOff val="0"/>
                <a:satOff val="0"/>
                <a:lumOff val="0"/>
                <a:alphaOff val="0"/>
                <a:tint val="92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93000"/>
              </a:schemeClr>
            </a:gs>
            <a:gs pos="60000">
              <a:schemeClr val="accent1">
                <a:shade val="80000"/>
                <a:hueOff val="0"/>
                <a:satOff val="0"/>
                <a:lumOff val="0"/>
                <a:alphaOff val="0"/>
                <a:tint val="92000"/>
              </a:schemeClr>
            </a:gs>
            <a:gs pos="75000">
              <a:schemeClr val="accent1">
                <a:shade val="80000"/>
                <a:hueOff val="0"/>
                <a:satOff val="0"/>
                <a:lumOff val="0"/>
                <a:alphaOff val="0"/>
                <a:tint val="83000"/>
                <a:satMod val="108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accent1">
              <a:shade val="8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!</a:t>
          </a:r>
          <a:endParaRPr lang="ru-RU" sz="3900" kern="1200" dirty="0"/>
        </a:p>
      </dsp:txBody>
      <dsp:txXfrm rot="5400000">
        <a:off x="-326231" y="326692"/>
        <a:ext cx="2174874" cy="1522412"/>
      </dsp:txXfrm>
    </dsp:sp>
    <dsp:sp modelId="{1911B659-8DAA-480B-AC26-C1DFDAD620A2}">
      <dsp:nvSpPr>
        <dsp:cNvPr id="0" name=""/>
        <dsp:cNvSpPr/>
      </dsp:nvSpPr>
      <dsp:spPr>
        <a:xfrm rot="5400000">
          <a:off x="3102371" y="-1579498"/>
          <a:ext cx="1413668" cy="4573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0" i="0" kern="1200" dirty="0" smtClean="0"/>
            <a:t>программы по распространению игл и шприцев,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0" i="0" kern="1200" dirty="0" smtClean="0"/>
            <a:t>тестирование и консультирование в отношении ВИЧ,</a:t>
          </a:r>
          <a:endParaRPr lang="ru-RU" sz="1900" kern="1200" dirty="0"/>
        </a:p>
      </dsp:txBody>
      <dsp:txXfrm rot="5400000">
        <a:off x="3102371" y="-1579498"/>
        <a:ext cx="1413668" cy="4573587"/>
      </dsp:txXfrm>
    </dsp:sp>
    <dsp:sp modelId="{922D4848-3C12-4F30-971B-07EAC0B75E51}">
      <dsp:nvSpPr>
        <dsp:cNvPr id="0" name=""/>
        <dsp:cNvSpPr/>
      </dsp:nvSpPr>
      <dsp:spPr>
        <a:xfrm rot="5400000">
          <a:off x="-326231" y="2214895"/>
          <a:ext cx="2174874" cy="1522412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-65386"/>
                <a:lumOff val="38044"/>
                <a:alphaOff val="0"/>
                <a:tint val="48000"/>
                <a:satMod val="138000"/>
              </a:schemeClr>
            </a:gs>
            <a:gs pos="25000">
              <a:schemeClr val="accent1">
                <a:shade val="80000"/>
                <a:hueOff val="0"/>
                <a:satOff val="-65386"/>
                <a:lumOff val="38044"/>
                <a:alphaOff val="0"/>
                <a:tint val="85000"/>
              </a:schemeClr>
            </a:gs>
            <a:gs pos="40000">
              <a:schemeClr val="accent1">
                <a:shade val="80000"/>
                <a:hueOff val="0"/>
                <a:satOff val="-65386"/>
                <a:lumOff val="38044"/>
                <a:alphaOff val="0"/>
                <a:tint val="92000"/>
              </a:schemeClr>
            </a:gs>
            <a:gs pos="50000">
              <a:schemeClr val="accent1">
                <a:shade val="80000"/>
                <a:hueOff val="0"/>
                <a:satOff val="-65386"/>
                <a:lumOff val="38044"/>
                <a:alphaOff val="0"/>
                <a:tint val="93000"/>
              </a:schemeClr>
            </a:gs>
            <a:gs pos="60000">
              <a:schemeClr val="accent1">
                <a:shade val="80000"/>
                <a:hueOff val="0"/>
                <a:satOff val="-65386"/>
                <a:lumOff val="38044"/>
                <a:alphaOff val="0"/>
                <a:tint val="92000"/>
              </a:schemeClr>
            </a:gs>
            <a:gs pos="75000">
              <a:schemeClr val="accent1">
                <a:shade val="80000"/>
                <a:hueOff val="0"/>
                <a:satOff val="-65386"/>
                <a:lumOff val="38044"/>
                <a:alphaOff val="0"/>
                <a:tint val="83000"/>
                <a:satMod val="108000"/>
              </a:schemeClr>
            </a:gs>
            <a:gs pos="100000">
              <a:schemeClr val="accent1">
                <a:shade val="80000"/>
                <a:hueOff val="0"/>
                <a:satOff val="-65386"/>
                <a:lumOff val="38044"/>
                <a:alphaOff val="0"/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1">
              <a:shade val="80000"/>
              <a:hueOff val="0"/>
              <a:satOff val="-65386"/>
              <a:lumOff val="38044"/>
              <a:alphaOff val="0"/>
            </a:schemeClr>
          </a:solidFill>
          <a:prstDash val="solid"/>
        </a:ln>
        <a:effectLst>
          <a:glow rad="63500">
            <a:schemeClr val="accent1">
              <a:shade val="80000"/>
              <a:hueOff val="0"/>
              <a:satOff val="-65386"/>
              <a:lumOff val="38044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dirty="0" smtClean="0"/>
            <a:t>!</a:t>
          </a:r>
          <a:endParaRPr lang="ru-RU" sz="3900" kern="1200" dirty="0"/>
        </a:p>
      </dsp:txBody>
      <dsp:txXfrm rot="5400000">
        <a:off x="-326231" y="2214895"/>
        <a:ext cx="2174874" cy="1522412"/>
      </dsp:txXfrm>
    </dsp:sp>
    <dsp:sp modelId="{17642DB0-883B-4DC4-9A1E-9E42861F5854}">
      <dsp:nvSpPr>
        <dsp:cNvPr id="0" name=""/>
        <dsp:cNvSpPr/>
      </dsp:nvSpPr>
      <dsp:spPr>
        <a:xfrm rot="5400000">
          <a:off x="3102371" y="308704"/>
          <a:ext cx="1413668" cy="457358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000" cap="flat" cmpd="sng" algn="ctr">
          <a:solidFill>
            <a:schemeClr val="accent1">
              <a:shade val="80000"/>
              <a:hueOff val="0"/>
              <a:satOff val="-65386"/>
              <a:lumOff val="38044"/>
              <a:alphaOff val="0"/>
            </a:schemeClr>
          </a:solidFill>
          <a:prstDash val="solid"/>
        </a:ln>
        <a:effectLst>
          <a:glow rad="63500">
            <a:schemeClr val="lt1">
              <a:alpha val="9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0" i="0" kern="1200" dirty="0" smtClean="0"/>
            <a:t>лечение и уход при ВИЧ,</a:t>
          </a:r>
          <a:endParaRPr lang="ru-RU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900" b="0" i="0" kern="1200" dirty="0" smtClean="0"/>
            <a:t>ведение ИППП, </a:t>
          </a:r>
          <a:r>
            <a:rPr lang="ru-RU" sz="1900" b="0" i="0" kern="1200" dirty="0" smtClean="0"/>
            <a:t>туберкулёза </a:t>
          </a:r>
          <a:r>
            <a:rPr lang="ru-RU" sz="1900" b="0" i="0" kern="1200" dirty="0" smtClean="0"/>
            <a:t>и вирусного гепатита</a:t>
          </a:r>
          <a:endParaRPr lang="ru-RU" sz="1900" kern="1200" dirty="0"/>
        </a:p>
      </dsp:txBody>
      <dsp:txXfrm rot="5400000">
        <a:off x="3102371" y="308704"/>
        <a:ext cx="1413668" cy="45735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2162671"/>
          </a:xfrm>
        </p:spPr>
        <p:txBody>
          <a:bodyPr/>
          <a:lstStyle/>
          <a:p>
            <a:r>
              <a:rPr lang="ru-RU" dirty="0" smtClean="0"/>
              <a:t>Профилактика </a:t>
            </a:r>
            <a:r>
              <a:rPr lang="ru-RU" dirty="0" err="1" smtClean="0"/>
              <a:t>Вич</a:t>
            </a:r>
            <a:r>
              <a:rPr lang="ru-RU" dirty="0" smtClean="0"/>
              <a:t>-инфекций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868144" y="6127649"/>
            <a:ext cx="2978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Лелекова</a:t>
            </a:r>
            <a:r>
              <a:rPr lang="ru-RU" dirty="0" smtClean="0"/>
              <a:t> Виктория Ф-33п</a:t>
            </a:r>
            <a:endParaRPr lang="ru-RU" dirty="0"/>
          </a:p>
        </p:txBody>
      </p:sp>
      <p:pic>
        <p:nvPicPr>
          <p:cNvPr id="4098" name="Picture 2" descr="http://static.medportal.ru/pic/mednovosti/news/2013/07/04/053hiv/%D0%A1%D0%9F%D0%98%D0%94%20%E2%80%94%20%D0%B2%D0%B5%D0%BB%D0%B8%D1%87%D0%B0%D0%B9%D1%88%D0%B0%D1%8F%20%D0%B0%D1%84%D0%B5%D1%80%D0%B0%20XX%20%D0%B2%D0%B5%D0%BA%D0%B0%20(4)_340x2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3855" y="188640"/>
            <a:ext cx="32385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2927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417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sz="3100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</a:t>
            </a:r>
            <a:r>
              <a:rPr lang="ru-RU" sz="3100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Профилактика </a:t>
            </a:r>
            <a:r>
              <a:rPr lang="ru-RU" sz="3100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основе антиретровирусных препаратов (АРВ)</a:t>
            </a: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052736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dirty="0" smtClean="0"/>
              <a:t>В результате недавнего испытания подтверждено, </a:t>
            </a:r>
            <a:r>
              <a:rPr lang="ru-RU" sz="2400" dirty="0"/>
              <a:t>что </a:t>
            </a:r>
            <a:r>
              <a:rPr lang="ru-RU" sz="2400" dirty="0" smtClean="0"/>
              <a:t>при соблюдении </a:t>
            </a:r>
            <a:r>
              <a:rPr lang="ru-RU" sz="2400" dirty="0"/>
              <a:t>ВИЧ-позитивным человеком эффективной схемы антиретровирусной терапии риск передачи вируса его неинфицированному сексуальному </a:t>
            </a:r>
            <a:r>
              <a:rPr lang="ru-RU" sz="2400" dirty="0" smtClean="0"/>
              <a:t>партнёру </a:t>
            </a:r>
            <a:r>
              <a:rPr lang="ru-RU" sz="2400" dirty="0"/>
              <a:t>может быть снижен на 96%. В отношении пар, где один </a:t>
            </a:r>
            <a:r>
              <a:rPr lang="ru-RU" sz="2400" dirty="0" smtClean="0"/>
              <a:t>партнёр </a:t>
            </a:r>
            <a:r>
              <a:rPr lang="ru-RU" sz="2400" dirty="0"/>
              <a:t>является ВИЧ-позитивным, а другой ВИЧ-негативным, ВОЗ рекомендует предлагать ВИЧ-позитивному партнеру </a:t>
            </a:r>
            <a:r>
              <a:rPr lang="ru-RU" sz="2400" dirty="0" smtClean="0"/>
              <a:t>АРВ </a:t>
            </a:r>
            <a:r>
              <a:rPr lang="ru-RU" sz="2400" dirty="0"/>
              <a:t>независимо от </a:t>
            </a:r>
            <a:r>
              <a:rPr lang="ru-RU" sz="2400" dirty="0" smtClean="0"/>
              <a:t>его/её </a:t>
            </a:r>
            <a:r>
              <a:rPr lang="ru-RU" sz="2400" dirty="0"/>
              <a:t>числа CD4.</a:t>
            </a:r>
          </a:p>
        </p:txBody>
      </p:sp>
      <p:pic>
        <p:nvPicPr>
          <p:cNvPr id="5122" name="Picture 2" descr="http://www.bez-zavisimosti.ru/wp-content/uploads/2010/12/protiv_spida_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458896"/>
            <a:ext cx="5974917" cy="23673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171743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4</a:t>
            </a:r>
            <a:r>
              <a:rPr lang="ru-RU" sz="3100" dirty="0" smtClean="0"/>
              <a:t>. </a:t>
            </a:r>
            <a:r>
              <a:rPr lang="ru-RU" sz="3100" dirty="0"/>
              <a:t>Уменьшение вреда для потребителей инъекционных наркотиков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24744"/>
            <a:ext cx="77768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Люди, употребляющие инъекционные наркотики, могут соблюдать меры предосторожности для предотвращения ВИЧ-инфекции </a:t>
            </a:r>
            <a:r>
              <a:rPr lang="ru-RU" dirty="0" smtClean="0"/>
              <a:t>путём </a:t>
            </a:r>
            <a:r>
              <a:rPr lang="ru-RU" dirty="0"/>
              <a:t>использования стерильного инъекционного оборудования, включая иглы и шприцы, для каждой инъекции. Полный пакет профилактики и лечения ВИЧ включает: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376351262"/>
              </p:ext>
            </p:extLst>
          </p:nvPr>
        </p:nvGraphicFramePr>
        <p:xfrm>
          <a:off x="1115616" y="260872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55508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6. Ликвидация передачи ВИЧ-инфекции от матери ребенку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496" y="1308357"/>
            <a:ext cx="65344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Передача ВИЧ от ВИЧ-позитивной матери </a:t>
            </a:r>
            <a:r>
              <a:rPr lang="ru-RU" sz="2400" dirty="0" smtClean="0"/>
              <a:t>её </a:t>
            </a:r>
            <a:r>
              <a:rPr lang="ru-RU" sz="2400" dirty="0"/>
              <a:t>ребенку во время беременности, </a:t>
            </a:r>
            <a:endParaRPr lang="ru-RU" sz="2400" dirty="0" smtClean="0"/>
          </a:p>
          <a:p>
            <a:pPr algn="ctr"/>
            <a:r>
              <a:rPr lang="ru-RU" sz="2400" dirty="0" smtClean="0"/>
              <a:t>схваток</a:t>
            </a:r>
            <a:r>
              <a:rPr lang="ru-RU" sz="2400" dirty="0"/>
              <a:t>, родов или грудного вскармливания называется вертикальной передачей инфекции, или передачей инфекции от матери </a:t>
            </a:r>
            <a:r>
              <a:rPr lang="ru-RU" sz="2400" dirty="0" smtClean="0"/>
              <a:t>ребёнку </a:t>
            </a:r>
            <a:r>
              <a:rPr lang="ru-RU" sz="2400" dirty="0"/>
              <a:t>(ПИМР). </a:t>
            </a:r>
            <a:endParaRPr lang="ru-RU" sz="2400" dirty="0" smtClean="0"/>
          </a:p>
          <a:p>
            <a:pPr algn="ctr"/>
            <a:r>
              <a:rPr lang="ru-RU" sz="2400" dirty="0" smtClean="0"/>
              <a:t>При </a:t>
            </a:r>
            <a:r>
              <a:rPr lang="ru-RU" sz="2400" dirty="0"/>
              <a:t>отсутствии каких-либо мер вмешательства показатели передачи ВИЧ </a:t>
            </a:r>
            <a:r>
              <a:rPr lang="ru-RU" sz="2400" dirty="0" smtClean="0"/>
              <a:t>варьируют </a:t>
            </a:r>
            <a:r>
              <a:rPr lang="ru-RU" sz="2400" dirty="0"/>
              <a:t>в пределах 15-45%. </a:t>
            </a:r>
            <a:r>
              <a:rPr lang="ru-RU" sz="2400" dirty="0" smtClean="0"/>
              <a:t>Этот путь передачи инфекции </a:t>
            </a:r>
            <a:r>
              <a:rPr lang="ru-RU" sz="2400" dirty="0"/>
              <a:t>можно почти полностью предотвратить при условии</a:t>
            </a:r>
            <a:r>
              <a:rPr lang="ru-RU" sz="2400" dirty="0" smtClean="0"/>
              <a:t>,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что и </a:t>
            </a:r>
            <a:r>
              <a:rPr lang="ru-RU" sz="2400" dirty="0" smtClean="0"/>
              <a:t>мать, </a:t>
            </a:r>
            <a:r>
              <a:rPr lang="ru-RU" sz="2400" dirty="0"/>
              <a:t>и </a:t>
            </a:r>
            <a:r>
              <a:rPr lang="ru-RU" sz="2400" dirty="0" smtClean="0"/>
              <a:t>ребёнок </a:t>
            </a:r>
            <a:r>
              <a:rPr lang="ru-RU" sz="2400" dirty="0"/>
              <a:t>получают антиретровирусные препараты на </a:t>
            </a:r>
            <a:r>
              <a:rPr lang="ru-RU" sz="2400" dirty="0" smtClean="0"/>
              <a:t>этапах, </a:t>
            </a:r>
            <a:r>
              <a:rPr lang="ru-RU" sz="2400" dirty="0"/>
              <a:t>когда может произойти инфицирование.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7122" y="1714488"/>
            <a:ext cx="2756878" cy="48245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2738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 каких случаях следует сдать анализ на ВИЧ?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52400" y="1556792"/>
            <a:ext cx="8839200" cy="5119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000" b="1" dirty="0" smtClean="0">
                <a:latin typeface="Arial" pitchFamily="34" charset="0"/>
              </a:rPr>
              <a:t>после полового контакта с новым </a:t>
            </a:r>
            <a:r>
              <a:rPr lang="ru-RU" sz="2000" b="1" dirty="0" smtClean="0">
                <a:latin typeface="Arial" pitchFamily="34" charset="0"/>
              </a:rPr>
              <a:t>партнёром </a:t>
            </a:r>
            <a:r>
              <a:rPr lang="ru-RU" sz="2000" b="1" dirty="0" smtClean="0">
                <a:latin typeface="Arial" pitchFamily="34" charset="0"/>
              </a:rPr>
              <a:t>без </a:t>
            </a:r>
            <a:r>
              <a:rPr lang="ru-RU" sz="2000" b="1" dirty="0" smtClean="0">
                <a:latin typeface="Arial" pitchFamily="34" charset="0"/>
              </a:rPr>
              <a:t>презерватива;</a:t>
            </a:r>
            <a:endParaRPr lang="ru-RU" sz="2000" b="1" dirty="0" smtClean="0">
              <a:latin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atin typeface="Arial" pitchFamily="34" charset="0"/>
              </a:rPr>
              <a:t>после сексуального </a:t>
            </a:r>
            <a:r>
              <a:rPr lang="ru-RU" sz="2000" b="1" dirty="0" smtClean="0">
                <a:latin typeface="Arial" pitchFamily="34" charset="0"/>
              </a:rPr>
              <a:t>насилия; </a:t>
            </a:r>
            <a:endParaRPr lang="ru-RU" sz="2000" b="1" dirty="0" smtClean="0">
              <a:latin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atin typeface="Arial" pitchFamily="34" charset="0"/>
              </a:rPr>
              <a:t>если твой </a:t>
            </a:r>
            <a:r>
              <a:rPr lang="ru-RU" sz="2000" b="1" dirty="0" smtClean="0">
                <a:latin typeface="Arial" pitchFamily="34" charset="0"/>
              </a:rPr>
              <a:t>нынешний </a:t>
            </a:r>
            <a:r>
              <a:rPr lang="ru-RU" sz="2000" b="1" dirty="0" smtClean="0">
                <a:latin typeface="Arial" pitchFamily="34" charset="0"/>
              </a:rPr>
              <a:t>или </a:t>
            </a:r>
            <a:r>
              <a:rPr lang="ru-RU" sz="2000" b="1" dirty="0" smtClean="0">
                <a:latin typeface="Arial" pitchFamily="34" charset="0"/>
              </a:rPr>
              <a:t>бывший </a:t>
            </a:r>
            <a:r>
              <a:rPr lang="ru-RU" sz="2000" b="1" dirty="0" smtClean="0">
                <a:latin typeface="Arial" pitchFamily="34" charset="0"/>
              </a:rPr>
              <a:t>половой </a:t>
            </a:r>
            <a:r>
              <a:rPr lang="ru-RU" sz="2000" b="1" dirty="0" smtClean="0">
                <a:latin typeface="Arial" pitchFamily="34" charset="0"/>
              </a:rPr>
              <a:t>партнёр </a:t>
            </a:r>
            <a:br>
              <a:rPr lang="ru-RU" sz="2000" b="1" dirty="0" smtClean="0">
                <a:latin typeface="Arial" pitchFamily="34" charset="0"/>
              </a:rPr>
            </a:br>
            <a:r>
              <a:rPr lang="ru-RU" sz="2000" b="1" dirty="0" smtClean="0">
                <a:latin typeface="Arial" pitchFamily="34" charset="0"/>
              </a:rPr>
              <a:t>ВИЧ-инфицирован; </a:t>
            </a:r>
            <a:endParaRPr lang="ru-RU" sz="2000" b="1" dirty="0" smtClean="0">
              <a:latin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atin typeface="Arial" pitchFamily="34" charset="0"/>
              </a:rPr>
              <a:t>после использования одних и тех же игл или шприцев для введения наркотиков или других веществ, а также для </a:t>
            </a:r>
            <a:r>
              <a:rPr lang="ru-RU" sz="2000" b="1" dirty="0" err="1" smtClean="0">
                <a:latin typeface="Arial" pitchFamily="34" charset="0"/>
              </a:rPr>
              <a:t>пирсинга</a:t>
            </a:r>
            <a:r>
              <a:rPr lang="ru-RU" sz="2000" b="1" dirty="0" smtClean="0">
                <a:latin typeface="Arial" pitchFamily="34" charset="0"/>
              </a:rPr>
              <a:t> и нанесения татуировок; </a:t>
            </a:r>
            <a:endParaRPr lang="ru-RU" sz="2000" b="1" dirty="0" smtClean="0">
              <a:latin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atin typeface="Arial" pitchFamily="34" charset="0"/>
              </a:rPr>
              <a:t>после какого-либо контакта с кровью ВИЧ-инфицированного </a:t>
            </a:r>
            <a:r>
              <a:rPr lang="ru-RU" sz="2000" b="1" dirty="0" smtClean="0">
                <a:latin typeface="Arial" pitchFamily="34" charset="0"/>
              </a:rPr>
              <a:t>человека; </a:t>
            </a:r>
            <a:endParaRPr lang="ru-RU" sz="2000" b="1" dirty="0" smtClean="0">
              <a:latin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atin typeface="Arial" pitchFamily="34" charset="0"/>
              </a:rPr>
              <a:t>если твой </a:t>
            </a:r>
            <a:r>
              <a:rPr lang="ru-RU" sz="2000" b="1" dirty="0" smtClean="0">
                <a:latin typeface="Arial" pitchFamily="34" charset="0"/>
              </a:rPr>
              <a:t>партнёр </a:t>
            </a:r>
            <a:r>
              <a:rPr lang="ru-RU" sz="2000" b="1" dirty="0" smtClean="0">
                <a:latin typeface="Arial" pitchFamily="34" charset="0"/>
              </a:rPr>
              <a:t>пользовался чужими иглами или подвергался какой-либо другой опасности </a:t>
            </a:r>
            <a:r>
              <a:rPr lang="ru-RU" sz="2000" b="1" dirty="0" smtClean="0">
                <a:latin typeface="Arial" pitchFamily="34" charset="0"/>
              </a:rPr>
              <a:t>инфицирования; </a:t>
            </a:r>
            <a:endParaRPr lang="ru-RU" sz="2000" b="1" dirty="0" smtClean="0">
              <a:latin typeface="Arial" pitchFamily="34" charset="0"/>
            </a:endParaRPr>
          </a:p>
          <a:p>
            <a:pPr>
              <a:defRPr/>
            </a:pPr>
            <a:r>
              <a:rPr lang="ru-RU" sz="2000" b="1" dirty="0" smtClean="0">
                <a:latin typeface="Arial" pitchFamily="34" charset="0"/>
              </a:rPr>
              <a:t>после обнаружения другой инфекции, передающейся половым </a:t>
            </a:r>
            <a:r>
              <a:rPr lang="ru-RU" sz="2000" b="1" dirty="0" smtClean="0">
                <a:latin typeface="Arial" pitchFamily="34" charset="0"/>
              </a:rPr>
              <a:t>путём</a:t>
            </a:r>
            <a:r>
              <a:rPr lang="ru-RU" b="1" dirty="0" smtClean="0"/>
              <a:t> </a:t>
            </a:r>
            <a:endParaRPr lang="ru-RU" b="1" dirty="0" smtClean="0"/>
          </a:p>
          <a:p>
            <a:pPr>
              <a:buClr>
                <a:schemeClr val="tx1"/>
              </a:buClr>
              <a:buFont typeface="Wingdings" pitchFamily="2" charset="2"/>
              <a:buNone/>
              <a:defRPr/>
            </a:pPr>
            <a:endParaRPr lang="en-US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012127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188640"/>
            <a:ext cx="741682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Символом борьбы против </a:t>
            </a:r>
            <a:r>
              <a:rPr lang="ru-RU" sz="2400" dirty="0" smtClean="0"/>
              <a:t>СПИД</a:t>
            </a:r>
            <a:r>
              <a:rPr lang="ru-RU" sz="2400" dirty="0"/>
              <a:t> </a:t>
            </a:r>
            <a:r>
              <a:rPr lang="ru-RU" sz="2400" dirty="0" smtClean="0"/>
              <a:t>стала красная</a:t>
            </a:r>
            <a:r>
              <a:rPr lang="ru-RU" sz="2400" dirty="0"/>
              <a:t> ленточка. Предложил этот </a:t>
            </a:r>
            <a:r>
              <a:rPr lang="ru-RU" sz="2400" dirty="0" smtClean="0"/>
              <a:t>символ</a:t>
            </a:r>
          </a:p>
          <a:p>
            <a:pPr algn="ctr"/>
            <a:r>
              <a:rPr lang="ru-RU" sz="2400" dirty="0" smtClean="0"/>
              <a:t>американский</a:t>
            </a:r>
            <a:r>
              <a:rPr lang="ru-RU" sz="2400" dirty="0"/>
              <a:t> художник Франк </a:t>
            </a:r>
            <a:r>
              <a:rPr lang="ru-RU" sz="2400" dirty="0" err="1"/>
              <a:t>Мур</a:t>
            </a:r>
            <a:r>
              <a:rPr lang="ru-RU" sz="2400" dirty="0"/>
              <a:t> в 1991году.</a:t>
            </a:r>
          </a:p>
          <a:p>
            <a:pPr algn="ctr"/>
            <a:r>
              <a:rPr lang="ru-RU" sz="2400" dirty="0"/>
              <a:t>       Красную ленточку прикалывают к одежде.   </a:t>
            </a:r>
            <a:endParaRPr lang="ru-RU" sz="2400" dirty="0" smtClean="0"/>
          </a:p>
          <a:p>
            <a:pPr algn="ctr"/>
            <a:r>
              <a:rPr lang="ru-RU" sz="2400" dirty="0"/>
              <a:t>   </a:t>
            </a:r>
            <a:endParaRPr lang="ru-RU" sz="2400" dirty="0" smtClean="0"/>
          </a:p>
          <a:p>
            <a:pPr algn="ctr"/>
            <a:r>
              <a:rPr lang="ru-RU" sz="2400" dirty="0"/>
              <a:t>  Чем больше людей наденут </a:t>
            </a:r>
            <a:r>
              <a:rPr lang="ru-RU" sz="2400" dirty="0" smtClean="0"/>
              <a:t>красную ленточку</a:t>
            </a:r>
            <a:r>
              <a:rPr lang="ru-RU" sz="2400" dirty="0"/>
              <a:t>,  тем слышнее будет голос тех, </a:t>
            </a:r>
            <a:r>
              <a:rPr lang="ru-RU" sz="2400" dirty="0" smtClean="0"/>
              <a:t>кто</a:t>
            </a:r>
          </a:p>
          <a:p>
            <a:pPr algn="ctr"/>
            <a:r>
              <a:rPr lang="ru-RU" sz="2400" dirty="0" smtClean="0"/>
              <a:t>требует</a:t>
            </a:r>
            <a:r>
              <a:rPr lang="ru-RU" sz="2400" dirty="0"/>
              <a:t> внимания к проблеме </a:t>
            </a:r>
            <a:r>
              <a:rPr lang="ru-RU" sz="2400" dirty="0" smtClean="0"/>
              <a:t>СПИД.</a:t>
            </a:r>
            <a:r>
              <a:rPr lang="ru-RU" sz="2400" dirty="0"/>
              <a:t>   </a:t>
            </a:r>
            <a:endParaRPr lang="ru-RU" sz="2400" dirty="0" smtClean="0"/>
          </a:p>
          <a:p>
            <a:pPr algn="ctr"/>
            <a:r>
              <a:rPr lang="ru-RU" sz="2400" dirty="0"/>
              <a:t> </a:t>
            </a:r>
          </a:p>
        </p:txBody>
      </p:sp>
      <p:pic>
        <p:nvPicPr>
          <p:cNvPr id="6146" name="Picture 2" descr="https://encrypted-tbn3.gstatic.com/images?q=tbn:ANd9GcSJ0q-PiANglk-kn4bHtaxYoHUKCTjxGy68Pm-gD_OD9US9vP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52596" y="3717031"/>
            <a:ext cx="2376264" cy="298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25517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внимание!!</a:t>
            </a:r>
            <a:endParaRPr lang="ru-RU" dirty="0"/>
          </a:p>
        </p:txBody>
      </p:sp>
      <p:pic>
        <p:nvPicPr>
          <p:cNvPr id="9218" name="Picture 2" descr="Archive - Nov 2011 - Story Информационно-новостной портал 'Час Пик'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490" y="1340768"/>
            <a:ext cx="6909180" cy="523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81337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589" y="188640"/>
            <a:ext cx="8229600" cy="961652"/>
          </a:xfrm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0" dirty="0"/>
              <a:t/>
            </a:r>
            <a:br>
              <a:rPr lang="ru-RU" b="0" dirty="0"/>
            </a:br>
            <a:r>
              <a:rPr lang="ru-RU" b="0" dirty="0"/>
              <a:t>История возникновения </a:t>
            </a:r>
            <a:r>
              <a:rPr lang="ru-RU" b="0" dirty="0" smtClean="0"/>
              <a:t>СПИД:</a:t>
            </a:r>
            <a:r>
              <a:rPr lang="ru-RU" b="0" dirty="0"/>
              <a:t/>
            </a:r>
            <a:br>
              <a:rPr lang="ru-RU" b="0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12776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1981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 сообщение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центра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по контролю и профилактике болезней (CDC) США о 5 случаях </a:t>
            </a:r>
            <a:r>
              <a:rPr lang="ru-RU" sz="1600" b="1" dirty="0" err="1">
                <a:latin typeface="Batang" pitchFamily="18" charset="-127"/>
                <a:ea typeface="Batang" pitchFamily="18" charset="-127"/>
              </a:rPr>
              <a:t>пневмоцистной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 пневмонии и 28 случаях саркомы </a:t>
            </a:r>
            <a:r>
              <a:rPr lang="ru-RU" sz="1600" b="1" dirty="0" err="1">
                <a:latin typeface="Batang" pitchFamily="18" charset="-127"/>
                <a:ea typeface="Batang" pitchFamily="18" charset="-127"/>
              </a:rPr>
              <a:t>Капоши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. Все заболевшие — гомосексуалисты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;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1983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 открытие вируса, вызывающего СПИД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;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1985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 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установлены основные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пути передачи ВИЧ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;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1985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  регистрация первого случая ВИЧ/СПИДа в СССР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 у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иностранного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гражданина</a:t>
            </a:r>
            <a:r>
              <a:rPr lang="ru-RU" sz="16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;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1987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  появление первых препаратов для лечения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СПИД;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1987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  регистрация первого случая ВИЧ-инфекции у гражданина СССР; </a:t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1988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  1 декабря объявлен ООН Всемирным днем борьбы со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СПИД;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1995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  принятие Закона РФ от 30.03.95 г. № 38-ФЗ «О предупреждении распространения в РФ заболевания, вызываемого вирусом иммунодефицита человека (ВИЧ-инфекции)»;</a:t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1995 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  начало применения препаратов высокоактивной антиретровирусной терапии,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позволяющих большинству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больных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ВИЧ/СПИД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сохранять жизнь;</a:t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1996 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 создание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объединённой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программы ООН по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СПИД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(UNAIDS);</a:t>
            </a:r>
            <a:br>
              <a:rPr lang="ru-RU" sz="1600" b="1" dirty="0">
                <a:latin typeface="Batang" pitchFamily="18" charset="-127"/>
                <a:ea typeface="Batang" pitchFamily="18" charset="-127"/>
              </a:rPr>
            </a:br>
            <a:r>
              <a:rPr lang="ru-RU" sz="1600" b="1" u="sng" dirty="0">
                <a:latin typeface="Batang" pitchFamily="18" charset="-127"/>
                <a:ea typeface="Batang" pitchFamily="18" charset="-127"/>
              </a:rPr>
              <a:t>2001 год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  —   Генеральная Ассамблея ООН - принятие резолюции S - 26/2 «Глобальный кризис — глобальные действия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»;</a:t>
            </a:r>
          </a:p>
          <a:p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2003 год  —  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пленарное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заседание 58-ой сессии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Генеральной Ассамблеи </a:t>
            </a:r>
            <a:r>
              <a:rPr lang="ru-RU" sz="1600" b="1" dirty="0">
                <a:latin typeface="Batang" pitchFamily="18" charset="-127"/>
                <a:ea typeface="Batang" pitchFamily="18" charset="-127"/>
              </a:rPr>
              <a:t>ООН по проблематике </a:t>
            </a:r>
            <a:r>
              <a:rPr lang="ru-RU" sz="1600" b="1" dirty="0" smtClean="0">
                <a:latin typeface="Batang" pitchFamily="18" charset="-127"/>
                <a:ea typeface="Batang" pitchFamily="18" charset="-127"/>
              </a:rPr>
              <a:t>ВИЧ/СПИД</a:t>
            </a:r>
            <a:r>
              <a:rPr lang="ru-RU" sz="1600" dirty="0">
                <a:latin typeface="Batang" pitchFamily="18" charset="-127"/>
                <a:ea typeface="Batang" pitchFamily="18" charset="-127"/>
              </a:rPr>
              <a:t/>
            </a:r>
            <a:br>
              <a:rPr lang="ru-RU" sz="1600" dirty="0">
                <a:latin typeface="Batang" pitchFamily="18" charset="-127"/>
                <a:ea typeface="Batang" pitchFamily="18" charset="-127"/>
              </a:rPr>
            </a:br>
            <a:endParaRPr lang="ru-RU" sz="1600" dirty="0"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863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dirty="0"/>
              <a:t>Что такое ВИЧ?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484784"/>
            <a:ext cx="6318448" cy="470898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u="sng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ВИЧ </a:t>
            </a:r>
            <a:r>
              <a:rPr lang="ru-RU" sz="2800" b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ИНФЕКЦИЯ-</a:t>
            </a:r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это </a:t>
            </a:r>
            <a:r>
              <a:rPr lang="ru-RU" sz="2800" b="1" dirty="0" smtClean="0"/>
              <a:t>заболевание, </a:t>
            </a:r>
            <a:r>
              <a:rPr lang="ru-RU" sz="2800" b="1" dirty="0"/>
              <a:t>вызванное вирусом иммунодефицита человека,</a:t>
            </a:r>
          </a:p>
          <a:p>
            <a:pPr>
              <a:defRPr/>
            </a:pPr>
            <a:r>
              <a:rPr lang="ru-RU" sz="2800" dirty="0"/>
              <a:t>    характеризующееся специфическим поражением иммунной системы, приводящим к </a:t>
            </a:r>
            <a:r>
              <a:rPr lang="ru-RU" sz="2800" dirty="0" smtClean="0"/>
              <a:t>её </a:t>
            </a:r>
            <a:r>
              <a:rPr lang="ru-RU" sz="2800" dirty="0"/>
              <a:t>медленному и неуклонному разрушению до формирования синдрома </a:t>
            </a:r>
            <a:r>
              <a:rPr lang="ru-RU" sz="2800" dirty="0" smtClean="0"/>
              <a:t>приобретённого </a:t>
            </a:r>
            <a:r>
              <a:rPr lang="ru-RU" sz="2800" dirty="0"/>
              <a:t>иммунодефицита (СПИД).</a:t>
            </a:r>
          </a:p>
          <a:p>
            <a:pPr algn="ctr"/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196653"/>
            <a:ext cx="2952204" cy="2619001"/>
          </a:xfrm>
          <a:prstGeom prst="rect">
            <a:avLst/>
          </a:prstGeom>
          <a:noFill/>
          <a:ln w="76200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ВИЧ-инфекция в полости рта / Болезни / Здоровое сообществ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747223">
            <a:off x="5958079" y="188640"/>
            <a:ext cx="2857500" cy="21431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156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/>
              <a:t>В чем розница между ВИЧ-инфекцией </a:t>
            </a:r>
            <a:r>
              <a:rPr lang="ru-RU" dirty="0" smtClean="0"/>
              <a:t>и</a:t>
            </a:r>
            <a:r>
              <a:rPr lang="ru-RU" dirty="0"/>
              <a:t> </a:t>
            </a:r>
            <a:r>
              <a:rPr lang="ru-RU" dirty="0" smtClean="0"/>
              <a:t>СПИД?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0475" y="1628800"/>
            <a:ext cx="784887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Batang" pitchFamily="18" charset="-127"/>
                <a:ea typeface="Batang" pitchFamily="18" charset="-127"/>
              </a:rPr>
              <a:t>СПИД (Синдром Приобретенного Иммунодефицита) - это конечная и самая </a:t>
            </a:r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тяжёлая </a:t>
            </a:r>
            <a:r>
              <a:rPr lang="ru-RU" sz="2400" dirty="0">
                <a:latin typeface="Batang" pitchFamily="18" charset="-127"/>
                <a:ea typeface="Batang" pitchFamily="18" charset="-127"/>
              </a:rPr>
              <a:t>стадия развития ВИЧ-инфекции. Разрушительное влияние, которое ВИЧ оказывает на иммунную систему человека в течение нескольких лет, </a:t>
            </a:r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обусловливает развитие иммунодефицита</a:t>
            </a:r>
            <a:r>
              <a:rPr lang="ru-RU" sz="2400" dirty="0">
                <a:latin typeface="Batang" pitchFamily="18" charset="-127"/>
                <a:ea typeface="Batang" pitchFamily="18" charset="-127"/>
              </a:rPr>
              <a:t>. А это означает, что любые инфекции, вирусы и болезни больше не встречают "отпора" на </a:t>
            </a:r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своём </a:t>
            </a:r>
            <a:r>
              <a:rPr lang="ru-RU" sz="2400" dirty="0">
                <a:latin typeface="Batang" pitchFamily="18" charset="-127"/>
                <a:ea typeface="Batang" pitchFamily="18" charset="-127"/>
              </a:rPr>
              <a:t>пути, и организм уже не в силах бороться с ними. У больного </a:t>
            </a:r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СПИД </a:t>
            </a:r>
            <a:r>
              <a:rPr lang="ru-RU" sz="2400" dirty="0">
                <a:latin typeface="Batang" pitchFamily="18" charset="-127"/>
                <a:ea typeface="Batang" pitchFamily="18" charset="-127"/>
              </a:rPr>
              <a:t>развивается множество </a:t>
            </a:r>
            <a:r>
              <a:rPr lang="ru-RU" sz="2400" dirty="0" smtClean="0">
                <a:latin typeface="Batang" pitchFamily="18" charset="-127"/>
                <a:ea typeface="Batang" pitchFamily="18" charset="-127"/>
              </a:rPr>
              <a:t>тяжёлых </a:t>
            </a:r>
            <a:r>
              <a:rPr lang="ru-RU" sz="2400" dirty="0">
                <a:latin typeface="Batang" pitchFamily="18" charset="-127"/>
                <a:ea typeface="Batang" pitchFamily="18" charset="-127"/>
              </a:rPr>
              <a:t>болезней, от которых он в конечном итоге погибает.</a:t>
            </a:r>
          </a:p>
        </p:txBody>
      </p:sp>
      <p:pic>
        <p:nvPicPr>
          <p:cNvPr id="11266" name="Picture 2" descr="Скачать СПИД. Самая крупная мистификация XX века (2009) SATRip бесплатно. Видеофильмы на FILE4ALL.r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330" y="-214338"/>
            <a:ext cx="2428629" cy="182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8050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/>
              <a:t>Как передается ВИЧ-инфекция?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980771063"/>
              </p:ext>
            </p:extLst>
          </p:nvPr>
        </p:nvGraphicFramePr>
        <p:xfrm>
          <a:off x="251520" y="1844824"/>
          <a:ext cx="842493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7717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Как предотвратить заражение через кровь, через инъекции?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8872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91640" indent="-18288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4884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800" dirty="0" smtClean="0"/>
              <a:t>Неповреждённая </a:t>
            </a:r>
            <a:r>
              <a:rPr lang="ru-RU" sz="2800" dirty="0" smtClean="0"/>
              <a:t>кожа - </a:t>
            </a:r>
            <a:r>
              <a:rPr lang="ru-RU" sz="2800" dirty="0" smtClean="0"/>
              <a:t>надёжный </a:t>
            </a:r>
            <a:r>
              <a:rPr lang="ru-RU" sz="2800" dirty="0" smtClean="0"/>
              <a:t>барьер для вируса.</a:t>
            </a:r>
          </a:p>
          <a:p>
            <a:pPr>
              <a:defRPr/>
            </a:pPr>
            <a:r>
              <a:rPr lang="ru-RU" sz="2800" dirty="0" smtClean="0"/>
              <a:t>Следует использовать одноразовые и/или стерильные инструменты.</a:t>
            </a:r>
            <a:br>
              <a:rPr lang="ru-RU" sz="2800" dirty="0" smtClean="0"/>
            </a:br>
            <a:r>
              <a:rPr lang="ru-RU" sz="2800" dirty="0" smtClean="0"/>
              <a:t>для медицинских и косметических услуг</a:t>
            </a:r>
          </a:p>
          <a:p>
            <a:pPr>
              <a:defRPr/>
            </a:pPr>
            <a:r>
              <a:rPr lang="ru-RU" sz="2800" dirty="0" smtClean="0"/>
              <a:t>Отказаться от любого употребления наркотических средств. </a:t>
            </a:r>
          </a:p>
        </p:txBody>
      </p:sp>
      <p:pic>
        <p:nvPicPr>
          <p:cNvPr id="8194" name="Picture 2" descr="Социальная реклама &quot;Простые правила против СПИДа&quot; - 2011 - Бояться не нужно, нужно знать. &quot;АнтиВИЧ/СПИД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542977"/>
            <a:ext cx="3491880" cy="231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05021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pPr algn="ctr" fontAlgn="base"/>
            <a:r>
              <a:rPr lang="ru-RU" dirty="0"/>
              <a:t>Профилактика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01936" y="1772816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Риск ВИЧ-инфицирования можно снизить </a:t>
            </a:r>
            <a:r>
              <a:rPr lang="ru-RU" sz="2400" dirty="0" smtClean="0"/>
              <a:t>путём </a:t>
            </a:r>
            <a:r>
              <a:rPr lang="ru-RU" sz="2400" dirty="0"/>
              <a:t>ограничения воздействия факторов риска. Основные подходы к профилактике ВИЧ, используемые часто в сочетании, включают следующие: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026" name="Picture 2" descr="http://4.bp.blogspot.com/-rnj6-p58DVA/UUeI9l4zInI/AAAAAAAAcCQ/NYcgIoepyAs/s1600/%D0%A1%D0%9F%D0%98%D0%94+%E2%80%94+%D0%B2%D0%B5%D0%BB%D0%B8%D1%87%D0%B0%D0%B9%D1%88%D0%B0%D1%8F+%D0%B0%D1%84%D0%B5%D1%80%D0%B0+XX+%D0%B2%D0%B5%D0%BA%D0%B0+(7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789040"/>
            <a:ext cx="4439816" cy="291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867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1. Использование мужских и женских презервативов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12776"/>
            <a:ext cx="63367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Правильное и постоянное использование мужских и женских презервативов </a:t>
            </a:r>
            <a:r>
              <a:rPr lang="ru-RU" sz="2800" dirty="0" smtClean="0"/>
              <a:t>может </a:t>
            </a:r>
            <a:r>
              <a:rPr lang="ru-RU" sz="2800" dirty="0"/>
              <a:t>защитить от распространения инфекций, передаваемых половым </a:t>
            </a:r>
            <a:r>
              <a:rPr lang="ru-RU" sz="2800" dirty="0" smtClean="0"/>
              <a:t>путём</a:t>
            </a:r>
            <a:r>
              <a:rPr lang="ru-RU" sz="2800" dirty="0"/>
              <a:t>, включая ВИЧ. Фактические данные </a:t>
            </a:r>
            <a:r>
              <a:rPr lang="ru-RU" sz="2800" dirty="0" smtClean="0"/>
              <a:t>таковы: мужские </a:t>
            </a:r>
            <a:r>
              <a:rPr lang="ru-RU" sz="2800" dirty="0"/>
              <a:t>латексные презервативы защищают на 85% или более от </a:t>
            </a:r>
            <a:r>
              <a:rPr lang="ru-RU" sz="2800" dirty="0" smtClean="0"/>
              <a:t>заражения ВИЧ </a:t>
            </a:r>
            <a:r>
              <a:rPr lang="ru-RU" sz="2800" dirty="0"/>
              <a:t>и </a:t>
            </a:r>
            <a:r>
              <a:rPr lang="ru-RU" sz="2800" dirty="0" smtClean="0"/>
              <a:t>другими инфекциями, передаваемыми </a:t>
            </a:r>
            <a:r>
              <a:rPr lang="ru-RU" sz="2800" dirty="0"/>
              <a:t>половым </a:t>
            </a:r>
            <a:r>
              <a:rPr lang="ru-RU" sz="2800" dirty="0" smtClean="0"/>
              <a:t>путём </a:t>
            </a:r>
            <a:r>
              <a:rPr lang="ru-RU" sz="2800" dirty="0"/>
              <a:t>(ИППП).</a:t>
            </a:r>
          </a:p>
        </p:txBody>
      </p:sp>
      <p:pic>
        <p:nvPicPr>
          <p:cNvPr id="2050" name="Picture 2" descr="ВИЧ-инфекция и СПИ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56792"/>
            <a:ext cx="2485319" cy="4608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1067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2. Тестирование и консультирование в отношении ВИЧ </a:t>
            </a:r>
            <a:r>
              <a:rPr lang="ru-RU" dirty="0" smtClean="0"/>
              <a:t>и ИППП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700808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Всем людям, подвергающимся воздействию каких-либо факторов риска, настоятельно рекомендуется тестирование на ВИЧ и другие ИППП с тем, чтобы они могли узнать о </a:t>
            </a:r>
            <a:r>
              <a:rPr lang="ru-RU" sz="2400" dirty="0" smtClean="0"/>
              <a:t>своём </a:t>
            </a:r>
            <a:r>
              <a:rPr lang="ru-RU" sz="2400" dirty="0"/>
              <a:t>инфекционном статусе и незамедлительно получить доступ к необходимым услугам по профилактике и лечению. ВОЗ также рекомендует предлагать тестирование партнерам или </a:t>
            </a:r>
            <a:r>
              <a:rPr lang="ru-RU" sz="2400" dirty="0" smtClean="0"/>
              <a:t>парам.</a:t>
            </a:r>
            <a:endParaRPr lang="ru-RU" sz="2400" dirty="0"/>
          </a:p>
        </p:txBody>
      </p:sp>
      <p:pic>
        <p:nvPicPr>
          <p:cNvPr id="3074" name="Picture 2" descr="http://www.zdorovieinfo.ru/upload/images/482x351_HIV_medici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0694" y="4577345"/>
            <a:ext cx="4176463" cy="2280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41108214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145</TotalTime>
  <Words>568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Паркет</vt:lpstr>
      <vt:lpstr>Профилактика Вич-инфекций</vt:lpstr>
      <vt:lpstr> История возникновения СПИД: </vt:lpstr>
      <vt:lpstr>Что такое ВИЧ?</vt:lpstr>
      <vt:lpstr>В чем розница между ВИЧ-инфекцией и СПИД?</vt:lpstr>
      <vt:lpstr>Как передается ВИЧ-инфекция?</vt:lpstr>
      <vt:lpstr>Как предотвратить заражение через кровь, через инъекции?</vt:lpstr>
      <vt:lpstr>Профилактика </vt:lpstr>
      <vt:lpstr>1. Использование мужских и женских презервативов </vt:lpstr>
      <vt:lpstr>2. Тестирование и консультирование в отношении ВИЧ и ИППП</vt:lpstr>
      <vt:lpstr> 3. Профилактика на основе антиретровирусных препаратов (АРВ) </vt:lpstr>
      <vt:lpstr>4. Уменьшение вреда для потребителей инъекционных наркотиков </vt:lpstr>
      <vt:lpstr>6. Ликвидация передачи ВИЧ-инфекции от матери ребенку </vt:lpstr>
      <vt:lpstr>В каких случаях следует сдать анализ на ВИЧ? </vt:lpstr>
      <vt:lpstr>Слайд 14</vt:lpstr>
      <vt:lpstr>Спасибо за внимание!!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Вич-инфекций</dc:title>
  <dc:creator>dimon</dc:creator>
  <cp:lastModifiedBy>Admin</cp:lastModifiedBy>
  <cp:revision>16</cp:revision>
  <dcterms:created xsi:type="dcterms:W3CDTF">2014-11-28T18:28:02Z</dcterms:created>
  <dcterms:modified xsi:type="dcterms:W3CDTF">2014-11-29T18:57:16Z</dcterms:modified>
</cp:coreProperties>
</file>