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3" r:id="rId1"/>
  </p:sldMasterIdLst>
  <p:notesMasterIdLst>
    <p:notesMasterId r:id="rId18"/>
  </p:notesMasterIdLst>
  <p:sldIdLst>
    <p:sldId id="279" r:id="rId2"/>
    <p:sldId id="283" r:id="rId3"/>
    <p:sldId id="284" r:id="rId4"/>
    <p:sldId id="285" r:id="rId5"/>
    <p:sldId id="309" r:id="rId6"/>
    <p:sldId id="287" r:id="rId7"/>
    <p:sldId id="288" r:id="rId8"/>
    <p:sldId id="290" r:id="rId9"/>
    <p:sldId id="289" r:id="rId10"/>
    <p:sldId id="308" r:id="rId11"/>
    <p:sldId id="291" r:id="rId12"/>
    <p:sldId id="292" r:id="rId13"/>
    <p:sldId id="258" r:id="rId14"/>
    <p:sldId id="263" r:id="rId15"/>
    <p:sldId id="278" r:id="rId16"/>
    <p:sldId id="299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  <a:srgbClr val="C66EA9"/>
    <a:srgbClr val="006600"/>
    <a:srgbClr val="CCFF33"/>
    <a:srgbClr val="66FFCC"/>
    <a:srgbClr val="0033CC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32" autoAdjust="0"/>
    <p:restoredTop sz="94610" autoAdjust="0"/>
  </p:normalViewPr>
  <p:slideViewPr>
    <p:cSldViewPr>
      <p:cViewPr varScale="1">
        <p:scale>
          <a:sx n="87" d="100"/>
          <a:sy n="87" d="100"/>
        </p:scale>
        <p:origin x="151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9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D181CFE-578E-4987-B5D5-7894F8A100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2878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6A3606E-0A7D-48EE-8AD9-B3F7392FC04D}" type="slidenum">
              <a:rPr lang="ru-RU" smtClean="0"/>
              <a:pPr/>
              <a:t>1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365877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Овал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C861D1D-F6E8-479B-87F2-02B283794D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7A65E-55A6-497B-8A2A-376B5C7AD8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25756-3C89-4F53-BFFA-BA7394D5DE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2846F-81A6-42B2-983B-DCA34FFD10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CEA13F-CE95-44CA-B0AA-138128CF5D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01109-B0BD-4D19-968F-6580925565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Овал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Овал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4298A60-C84C-4864-AB96-5EF7685E15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9F05B-89D4-47F8-ADF5-66F507D585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8C04DC4-F8D4-4948-A019-738BA87A9E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70808-ECF0-4F96-B514-7FA747031A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6234ECF-3C20-4FC8-A31F-7B153207EA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0A39E7B-74F5-45D2-B43D-607400F7DC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448BF2F-3011-4EF8-B6EC-E6B63D2488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B7561B3F-B08D-4D71-8EF6-B6377BBAC4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5" r:id="rId1"/>
    <p:sldLayoutId id="2147484057" r:id="rId2"/>
    <p:sldLayoutId id="2147484066" r:id="rId3"/>
    <p:sldLayoutId id="2147484058" r:id="rId4"/>
    <p:sldLayoutId id="2147484067" r:id="rId5"/>
    <p:sldLayoutId id="2147484059" r:id="rId6"/>
    <p:sldLayoutId id="2147484068" r:id="rId7"/>
    <p:sldLayoutId id="2147484069" r:id="rId8"/>
    <p:sldLayoutId id="2147484070" r:id="rId9"/>
    <p:sldLayoutId id="2147484060" r:id="rId10"/>
    <p:sldLayoutId id="2147484061" r:id="rId11"/>
    <p:sldLayoutId id="2147484063" r:id="rId12"/>
    <p:sldLayoutId id="2147484064" r:id="rId13"/>
  </p:sldLayoutIdLst>
  <p:transition spd="med">
    <p:cover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00C1FF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00C1FF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00C1FF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00C1FF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00C1FF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00C1FF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00C1FF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00C1FF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00C1FF"/>
          </a:solidFill>
          <a:latin typeface="Corbel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6BB1C9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6585CF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44232"/>
            <a:ext cx="4881724" cy="4149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214414" y="4319293"/>
            <a:ext cx="7500990" cy="923330"/>
          </a:xfrm>
          <a:prstGeom prst="rect">
            <a:avLst/>
          </a:prstGeom>
          <a:noFill/>
        </p:spPr>
        <p:txBody>
          <a:bodyPr>
            <a:prstTxWarp prst="textChevronInverted">
              <a:avLst/>
            </a:prstTxWarp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/>
                <a:solidFill>
                  <a:schemeClr val="accent3"/>
                </a:solidFill>
              </a:rPr>
              <a:t>День матери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35828" y="5805264"/>
            <a:ext cx="468609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 dirty="0" smtClean="0">
                <a:ln/>
                <a:solidFill>
                  <a:srgbClr val="C66EA9"/>
                </a:solidFill>
              </a:rPr>
              <a:t>Подготовили учащиеся группы АС-26</a:t>
            </a:r>
          </a:p>
          <a:p>
            <a:pPr algn="ctr">
              <a:defRPr/>
            </a:pPr>
            <a:r>
              <a:rPr lang="ru-RU" b="1" dirty="0" smtClean="0">
                <a:ln/>
                <a:solidFill>
                  <a:srgbClr val="C66EA9"/>
                </a:solidFill>
              </a:rPr>
              <a:t>                                          </a:t>
            </a:r>
            <a:r>
              <a:rPr lang="ru-RU" b="1" dirty="0" err="1" smtClean="0">
                <a:ln/>
                <a:solidFill>
                  <a:srgbClr val="C66EA9"/>
                </a:solidFill>
              </a:rPr>
              <a:t>Посканный</a:t>
            </a:r>
            <a:r>
              <a:rPr lang="ru-RU" b="1" dirty="0" smtClean="0">
                <a:ln/>
                <a:solidFill>
                  <a:srgbClr val="C66EA9"/>
                </a:solidFill>
              </a:rPr>
              <a:t> Е.Н.</a:t>
            </a:r>
          </a:p>
          <a:p>
            <a:pPr algn="ctr">
              <a:defRPr/>
            </a:pPr>
            <a:r>
              <a:rPr lang="ru-RU" b="1" dirty="0" smtClean="0">
                <a:ln/>
                <a:solidFill>
                  <a:srgbClr val="C66EA9"/>
                </a:solidFill>
              </a:rPr>
              <a:t>                                         </a:t>
            </a:r>
            <a:r>
              <a:rPr lang="ru-RU" b="1" dirty="0" err="1" smtClean="0">
                <a:ln/>
                <a:solidFill>
                  <a:srgbClr val="C66EA9"/>
                </a:solidFill>
              </a:rPr>
              <a:t>Шабулдаев</a:t>
            </a:r>
            <a:r>
              <a:rPr lang="ru-RU" b="1" dirty="0" smtClean="0">
                <a:ln/>
                <a:solidFill>
                  <a:srgbClr val="C66EA9"/>
                </a:solidFill>
              </a:rPr>
              <a:t> А.В</a:t>
            </a:r>
            <a:endParaRPr lang="ru-RU" b="1" dirty="0">
              <a:ln/>
              <a:solidFill>
                <a:srgbClr val="C66EA9"/>
              </a:solidFill>
            </a:endParaRP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700808"/>
            <a:ext cx="7498080" cy="1084664"/>
          </a:xfrm>
        </p:spPr>
        <p:txBody>
          <a:bodyPr>
            <a:noAutofit/>
          </a:bodyPr>
          <a:lstStyle/>
          <a:p>
            <a:r>
              <a:rPr lang="ru-RU" sz="2400" dirty="0">
                <a:latin typeface="Monotype Corsiva" pitchFamily="66" charset="0"/>
              </a:rPr>
              <a:t>Её мучило сознание, что при жизни она не успела выразить матери всю меру своей любви и признательности. В годовщину смерти своей матери она заказала поминальную службу. После этого она и многие другие женщины отправили своим сенаторам и конгрессменам тысячи писем с предложением учредить такой праздник. Что и случилось семь лет спустя при президенте </a:t>
            </a:r>
            <a:r>
              <a:rPr lang="ru-RU" sz="2400" dirty="0" err="1">
                <a:latin typeface="Monotype Corsiva" pitchFamily="66" charset="0"/>
              </a:rPr>
              <a:t>Вудро</a:t>
            </a:r>
            <a:r>
              <a:rPr lang="ru-RU" sz="2400" dirty="0">
                <a:latin typeface="Monotype Corsiva" pitchFamily="66" charset="0"/>
              </a:rPr>
              <a:t> </a:t>
            </a:r>
            <a:r>
              <a:rPr lang="ru-RU" sz="2400" dirty="0" err="1">
                <a:latin typeface="Monotype Corsiva" pitchFamily="66" charset="0"/>
              </a:rPr>
              <a:t>Вилсоне</a:t>
            </a:r>
            <a:r>
              <a:rPr lang="ru-RU" sz="2400" dirty="0">
                <a:latin typeface="Monotype Corsiva" pitchFamily="66" charset="0"/>
              </a:rPr>
              <a:t> который объявил второе воскресенье мая национальным праздником в честь всех американских матерей.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324033"/>
            <a:ext cx="3956050" cy="233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4324033"/>
            <a:ext cx="1767743" cy="2203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07724403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0" y="4357688"/>
            <a:ext cx="1616075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3"/>
          <p:cNvSpPr>
            <a:spLocks noGrp="1"/>
          </p:cNvSpPr>
          <p:nvPr>
            <p:ph idx="4294967295"/>
          </p:nvPr>
        </p:nvSpPr>
        <p:spPr>
          <a:xfrm>
            <a:off x="1143000" y="571500"/>
            <a:ext cx="7499350" cy="4800600"/>
          </a:xfrm>
        </p:spPr>
        <p:txBody>
          <a:bodyPr>
            <a:normAutofit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  Вслед за США второе воскресенье мая объявили праздником 23 страны (в их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числе:Бахрейн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, Гонконг, Индия, Малайзия, Мексика, Никарагуа, Объединённые Арабские Эмираты, Оман, Пакистан, Катар, Саудовская Аравия, Сингапур и др.), а ещё более 30 отмечают праздник в другие дни.</a:t>
            </a:r>
            <a:endParaRPr lang="ru-RU" dirty="0"/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5" y="5130800"/>
            <a:ext cx="1500188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38" y="5500688"/>
            <a:ext cx="928687" cy="123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  В США и Австралии существует традиция носить в этот день на одежде цветок гвоздики. Причем цвет имеет значение, так цветная гвоздика имеет значение «мать человека жива», а белые цветы прикалывают к одежде в память об ушедших матерях</a:t>
            </a:r>
            <a:endParaRPr lang="ru-RU" sz="3600" dirty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1946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86688" y="5429250"/>
            <a:ext cx="947737" cy="126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72438" y="500063"/>
            <a:ext cx="661987" cy="117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3" y="357188"/>
            <a:ext cx="1000125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14438" y="428625"/>
            <a:ext cx="928687" cy="113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9" name="Picture 9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143636" y="428604"/>
            <a:ext cx="952507" cy="924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6810" name="Picture 10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3143240" y="500042"/>
            <a:ext cx="714380" cy="864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431925" y="360363"/>
            <a:ext cx="7407275" cy="7112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i="1" dirty="0" smtClean="0">
                <a:solidFill>
                  <a:srgbClr val="339933"/>
                </a:solidFill>
                <a:latin typeface="Monotype Corsiva" pitchFamily="66" charset="0"/>
              </a:rPr>
              <a:t>День матери в Беларуси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1000125"/>
            <a:ext cx="7407275" cy="1752600"/>
          </a:xfrm>
        </p:spPr>
        <p:txBody>
          <a:bodyPr>
            <a:no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32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Monotype Corsiva" pitchFamily="66" charset="0"/>
              </a:rPr>
              <a:t>Новый праздник - День Матери - постепенно прижился в Беларуси. Этот праздник в нашей стране начали отмечать с 1996 года.</a:t>
            </a:r>
            <a:r>
              <a:rPr lang="ru-RU" sz="3200" dirty="0">
                <a:latin typeface="Monotype Corsiva" pitchFamily="66" charset="0"/>
              </a:rPr>
              <a:t> </a:t>
            </a:r>
            <a:r>
              <a:rPr lang="ru-RU" sz="32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Monotype Corsiva" pitchFamily="66" charset="0"/>
              </a:rPr>
              <a:t>День матери В РБ празднуется 14 октября. И хотя этот праздник отмечается всего четырнадцатый год, но во все времена мама была и остается самым главным и близким человеком для каждого из нас. </a:t>
            </a:r>
            <a:r>
              <a:rPr lang="ru-RU" sz="32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Monotype Corsiva" pitchFamily="66" charset="0"/>
              </a:rPr>
              <a:t/>
            </a:r>
            <a:br>
              <a:rPr lang="ru-RU" sz="32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Monotype Corsiva" pitchFamily="66" charset="0"/>
              </a:rPr>
            </a:br>
            <a:endParaRPr lang="ru-RU" sz="3200" dirty="0">
              <a:latin typeface="Monotype Corsiva" pitchFamily="66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endParaRPr lang="ru-RU" sz="3600" dirty="0" smtClean="0">
              <a:latin typeface="Monotype Corsiva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293096"/>
            <a:ext cx="2647950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Grp="1" noChangeArrowheads="1"/>
          </p:cNvSpPr>
          <p:nvPr>
            <p:ph type="title"/>
          </p:nvPr>
        </p:nvSpPr>
        <p:spPr>
          <a:xfrm>
            <a:off x="914400" y="142875"/>
            <a:ext cx="8229600" cy="13716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На свете не существует человека роднее и ближе матери. Ее любовь к детям безгранична, бескорыстна, полна самоотверженности. А материнство на Руси всегда было равноценно синониму святости.</a:t>
            </a:r>
          </a:p>
        </p:txBody>
      </p:sp>
      <p:sp>
        <p:nvSpPr>
          <p:cNvPr id="26627" name="Содержимое 3"/>
          <p:cNvSpPr>
            <a:spLocks noGrp="1"/>
          </p:cNvSpPr>
          <p:nvPr>
            <p:ph sz="half" idx="2"/>
          </p:nvPr>
        </p:nvSpPr>
        <p:spPr>
          <a:xfrm>
            <a:off x="2286000" y="1643063"/>
            <a:ext cx="4714875" cy="4929187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  <a:t>                           По имени Мать</a:t>
            </a:r>
            <a:b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</a:br>
            <a: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  <a:t>Дождь в окошко стучит, как замерзшая птица.</a:t>
            </a:r>
            <a:b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</a:br>
            <a: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  <a:t>Но она не уснет, продолжая нас ждать.</a:t>
            </a:r>
            <a:b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</a:br>
            <a: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  <a:t>Я сегодня хочу до земли поклониться</a:t>
            </a:r>
            <a:b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</a:br>
            <a: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  <a:t>Нашей женщине русской, по имени МАТЬ.</a:t>
            </a:r>
            <a:b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</a:br>
            <a: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  <a:t/>
            </a:r>
            <a:b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</a:br>
            <a: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  <a:t>Той, которая жизнь подарила нам в муках,</a:t>
            </a:r>
            <a:b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</a:br>
            <a: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  <a:t>Той, что снами, порой, не спала по ночам.</a:t>
            </a:r>
            <a:b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</a:br>
            <a: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  <a:t>Прижимали к груди ее теплые руки.</a:t>
            </a:r>
            <a:b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</a:br>
            <a: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  <a:t>И молилась за нас всем Святым Образам.</a:t>
            </a:r>
            <a:b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</a:br>
            <a: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  <a:t/>
            </a:r>
            <a:b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</a:br>
            <a: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  <a:t>Той, которая Бога просила о счастье,</a:t>
            </a:r>
            <a:b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</a:br>
            <a: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  <a:t>За здоровье своих дочерей, сыновей.</a:t>
            </a:r>
            <a:b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</a:br>
            <a: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  <a:t>Каждый новый наш шаг – для нее был как праздник.</a:t>
            </a:r>
            <a:b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</a:br>
            <a: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  <a:t>И больнее ей было от боли детей.</a:t>
            </a:r>
            <a:b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</a:br>
            <a: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  <a:t/>
            </a:r>
            <a:b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</a:br>
            <a: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  <a:t>Из родного гнезда вылетаем, как птицы:</a:t>
            </a:r>
            <a:b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</a:br>
            <a: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  <a:t>Поскорее нам хочется взрослыми стать.</a:t>
            </a:r>
            <a:b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</a:br>
            <a: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  <a:t>Я сегодня хочу до земли поклониться.</a:t>
            </a:r>
            <a:b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</a:br>
            <a:r>
              <a:rPr lang="ru-RU" sz="1600" smtClean="0">
                <a:solidFill>
                  <a:srgbClr val="006600"/>
                </a:solidFill>
                <a:latin typeface="Monotype Corsiva" pitchFamily="66" charset="0"/>
              </a:rPr>
              <a:t>Нашей женщине русской, по имени МАТЬ.</a:t>
            </a:r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75" y="3929063"/>
            <a:ext cx="1938338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4688" y="1643063"/>
            <a:ext cx="199072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63" y="1643063"/>
            <a:ext cx="1428750" cy="218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3000" y="4357688"/>
            <a:ext cx="1401763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857250" y="1571625"/>
            <a:ext cx="8143875" cy="47148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smtClean="0">
                <a:latin typeface="Georgia" pitchFamily="18" charset="0"/>
              </a:rPr>
              <a:t>    </a:t>
            </a:r>
            <a:r>
              <a:rPr lang="ru-RU" sz="4000" smtClean="0">
                <a:solidFill>
                  <a:schemeClr val="bg2"/>
                </a:solidFill>
                <a:latin typeface="Monotype Corsiva" pitchFamily="66" charset="0"/>
              </a:rPr>
              <a:t>Какими бы взрослыми, сильными, умными, красивыми мы ни стали,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4000" smtClean="0">
                <a:solidFill>
                  <a:schemeClr val="bg2"/>
                </a:solidFill>
                <a:latin typeface="Monotype Corsiva" pitchFamily="66" charset="0"/>
              </a:rPr>
              <a:t>как бы далеко жизнь ни увела нас от родительского крова, мама всегда остается для нас мамой, а мы - ее детьми.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4000" smtClean="0">
                <a:solidFill>
                  <a:schemeClr val="bg2"/>
                </a:solidFill>
                <a:latin typeface="Monotype Corsiva" pitchFamily="66" charset="0"/>
              </a:rPr>
              <a:t>              </a:t>
            </a:r>
            <a:endParaRPr lang="ru-RU" sz="4000" smtClean="0">
              <a:solidFill>
                <a:schemeClr val="bg2"/>
              </a:solidFill>
              <a:latin typeface="Monotype Corsiva" pitchFamily="66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4000" smtClean="0">
                <a:solidFill>
                  <a:schemeClr val="bg2"/>
                </a:solidFill>
                <a:latin typeface="Monotype Corsiva" pitchFamily="66" charset="0"/>
              </a:rPr>
              <a:t>                  </a:t>
            </a:r>
            <a:r>
              <a:rPr lang="ru-RU" sz="4000" smtClean="0">
                <a:solidFill>
                  <a:srgbClr val="800080"/>
                </a:solidFill>
                <a:latin typeface="Monotype Corsiva" pitchFamily="66" charset="0"/>
              </a:rPr>
              <a:t>Берегите своих матерей!</a:t>
            </a:r>
          </a:p>
        </p:txBody>
      </p:sp>
      <p:pic>
        <p:nvPicPr>
          <p:cNvPr id="33795" name="Picture 7" descr="M:\домашний компьютер\скинуть\Мои рисунки\6ae0d8a74f9f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25" y="642938"/>
            <a:ext cx="3643313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5" descr="C:\Documents and Settings\Комп.2084E386F6C8444\Мои документы\Мои рисунки\88380eefd0c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2316" y="3573016"/>
            <a:ext cx="6858000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547664" y="548680"/>
            <a:ext cx="705265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latin typeface="Monotype Corsiva" pitchFamily="66" charset="0"/>
              </a:rPr>
              <a:t>«Спасибо вам!.. И пусть каждой из вас почаще говорят теплые слова ваши любимые дети! Пусть на их лицах светится улыбка и радостные искорки сверкают в глазах, когда вы вместе!»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97000" y="188640"/>
            <a:ext cx="7407275" cy="14716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400" b="1" i="1" dirty="0" smtClean="0">
                <a:solidFill>
                  <a:schemeClr val="bg2"/>
                </a:solidFill>
                <a:latin typeface="Georgia" pitchFamily="18" charset="0"/>
              </a:rPr>
              <a:t>История создания праздника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88" y="1643063"/>
            <a:ext cx="5643562" cy="17526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000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Во многих странах мира отмечают День матери, правда, в разное время.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000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В День матери чествуются только матери и беременные женщины, а не все представительницы слабого пола.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4000" dirty="0">
              <a:solidFill>
                <a:srgbClr val="339933"/>
              </a:solidFill>
              <a:latin typeface="Monotype Corsiva" pitchFamily="66" charset="0"/>
            </a:endParaRPr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69100" y="1214438"/>
            <a:ext cx="203517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5275" y="4572000"/>
            <a:ext cx="2198688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772816"/>
            <a:ext cx="7497762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По некоторым источникам традиция празднования Дня матери берет начало еще в древнем Риме, </a:t>
            </a:r>
            <a:r>
              <a:rPr lang="ru-RU" sz="3600" dirty="0" smtClean="0">
                <a:solidFill>
                  <a:srgbClr val="339933"/>
                </a:solidFill>
                <a:latin typeface="Monotype Corsiva" pitchFamily="66" charset="0"/>
              </a:rPr>
              <a:t>Римляне посвящали три дня в марте (с 22 по 25) матери богов – восточной Кибеле</a:t>
            </a:r>
            <a:endParaRPr lang="ru-RU" sz="36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1126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8422" y="3176816"/>
            <a:ext cx="2714625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18338" y="4221088"/>
            <a:ext cx="3119437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928145" y="46782"/>
            <a:ext cx="824135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День Матери в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</a:t>
            </a:r>
            <a:r>
              <a:rPr lang="ru-RU" sz="5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Древнем Риме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370013"/>
            <a:ext cx="7497762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400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Древние греки </a:t>
            </a:r>
            <a:r>
              <a:rPr lang="ru-RU" sz="4400" dirty="0" smtClean="0">
                <a:solidFill>
                  <a:srgbClr val="339933"/>
                </a:solidFill>
                <a:latin typeface="Monotype Corsiva" pitchFamily="66" charset="0"/>
              </a:rPr>
              <a:t>отдавали дань уважения матери всех богов - Гее.</a:t>
            </a:r>
            <a:endParaRPr lang="ru-RU" dirty="0">
              <a:solidFill>
                <a:srgbClr val="339933"/>
              </a:solidFill>
              <a:latin typeface="Monotype Corsiva" pitchFamily="66" charset="0"/>
            </a:endParaRPr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38" y="2513013"/>
            <a:ext cx="4100512" cy="434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85442" y="116632"/>
            <a:ext cx="877035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День Матери в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</a:t>
            </a:r>
            <a:r>
              <a:rPr lang="ru-RU" sz="5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Древней Греции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9872" y="3933056"/>
            <a:ext cx="5409848" cy="1143000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339933"/>
                </a:solidFill>
                <a:latin typeface="Monotype Corsiva" pitchFamily="66" charset="0"/>
              </a:rPr>
              <a:t>День матери - праздник, ежегодно отмечаемый в Китае во второе воскресенье мая. </a:t>
            </a:r>
            <a:br>
              <a:rPr lang="ru-RU" sz="3200" dirty="0">
                <a:solidFill>
                  <a:srgbClr val="339933"/>
                </a:solidFill>
                <a:latin typeface="Monotype Corsiva" pitchFamily="66" charset="0"/>
              </a:rPr>
            </a:br>
            <a:r>
              <a:rPr lang="ru-RU" sz="3200" dirty="0">
                <a:solidFill>
                  <a:srgbClr val="339933"/>
                </a:solidFill>
                <a:latin typeface="Monotype Corsiva" pitchFamily="66" charset="0"/>
              </a:rPr>
              <a:t>Это день памяти о матерях, когда воздается должное их труду и бескорыстной жертве ради блага своих детей. В День матери китайцы поздравляют своих матерей, преподносят им цветы и подарки. </a:t>
            </a:r>
            <a:br>
              <a:rPr lang="ru-RU" sz="3200" dirty="0">
                <a:solidFill>
                  <a:srgbClr val="339933"/>
                </a:solidFill>
                <a:latin typeface="Monotype Corsiva" pitchFamily="66" charset="0"/>
              </a:rPr>
            </a:br>
            <a:endParaRPr lang="ru-RU" sz="3200" dirty="0">
              <a:solidFill>
                <a:srgbClr val="339933"/>
              </a:solidFill>
              <a:latin typeface="Monotype Corsiva" pitchFamily="66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907704" y="447055"/>
            <a:ext cx="631935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День Матери в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Китае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4" descr="ja5720i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760"/>
            <a:ext cx="2159000" cy="240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6" descr="k5652i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93787">
            <a:off x="441431" y="3668875"/>
            <a:ext cx="2549525" cy="283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2924832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339933"/>
                </a:solidFill>
                <a:latin typeface="Monotype Corsiva" pitchFamily="66" charset="0"/>
              </a:rPr>
              <a:t>На Руси почиталась </a:t>
            </a:r>
            <a:br>
              <a:rPr lang="ru-RU" dirty="0" smtClean="0">
                <a:solidFill>
                  <a:srgbClr val="339933"/>
                </a:solidFill>
                <a:latin typeface="Monotype Corsiva" pitchFamily="66" charset="0"/>
              </a:rPr>
            </a:br>
            <a:r>
              <a:rPr lang="ru-RU" dirty="0" err="1" smtClean="0">
                <a:solidFill>
                  <a:srgbClr val="339933"/>
                </a:solidFill>
                <a:latin typeface="Monotype Corsiva" pitchFamily="66" charset="0"/>
              </a:rPr>
              <a:t>Мокоша</a:t>
            </a:r>
            <a:r>
              <a:rPr lang="ru-RU" dirty="0" smtClean="0">
                <a:solidFill>
                  <a:srgbClr val="339933"/>
                </a:solidFill>
                <a:latin typeface="Monotype Corsiva" pitchFamily="66" charset="0"/>
              </a:rPr>
              <a:t> - Богиня материнства</a:t>
            </a:r>
            <a:endParaRPr lang="ru-RU" dirty="0">
              <a:solidFill>
                <a:srgbClr val="339933"/>
              </a:solidFill>
              <a:latin typeface="Monotype Corsiva" pitchFamily="66" charset="0"/>
            </a:endParaRPr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1792288"/>
            <a:ext cx="3119438" cy="426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85888" y="4071938"/>
            <a:ext cx="165100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75" y="4000500"/>
            <a:ext cx="1571625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428750" y="0"/>
            <a:ext cx="7354888" cy="8540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400" i="1" dirty="0" smtClean="0">
                <a:solidFill>
                  <a:srgbClr val="339933"/>
                </a:solidFill>
                <a:latin typeface="Monotype Corsiva" pitchFamily="66" charset="0"/>
              </a:rPr>
              <a:t>История развития праздника</a:t>
            </a:r>
            <a:endParaRPr lang="ru-RU" sz="4400" dirty="0">
              <a:solidFill>
                <a:srgbClr val="339933"/>
              </a:solidFill>
              <a:latin typeface="Monotype Corsiva" pitchFamily="66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071563" y="857250"/>
            <a:ext cx="8072437" cy="17526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С XVII по XIX век в Великобритании отмечалось «мамино воскресенье» .В этот день юноши и девушки, которые работали подмастерьями или слугами, возвращаясь домой, приносили в подарок своим мамам фруктовый пирог.</a:t>
            </a:r>
            <a:r>
              <a:rPr lang="ru-RU" sz="2800" dirty="0" smtClean="0"/>
              <a:t> </a:t>
            </a:r>
            <a:r>
              <a:rPr lang="ru-RU" sz="2800" dirty="0" smtClean="0">
                <a:latin typeface="Monotype Corsiva" pitchFamily="66" charset="0"/>
              </a:rPr>
              <a:t>Традиционно этот старинный английский праздник отмечался 22 марта. 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88" y="4071938"/>
            <a:ext cx="242887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13" y="4071938"/>
            <a:ext cx="2028825" cy="253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75" y="4714875"/>
            <a:ext cx="1582738" cy="141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13" y="2643188"/>
            <a:ext cx="2000250" cy="290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Подобные традиции известны и в провинциях Шампань (Франция) и </a:t>
            </a:r>
            <a:r>
              <a:rPr lang="ru-RU" sz="3200" dirty="0" err="1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Валлонь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(Бельгия).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1638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214438" y="1714500"/>
            <a:ext cx="1971675" cy="2000250"/>
          </a:xfrm>
          <a:noFill/>
        </p:spPr>
      </p:pic>
      <p:pic>
        <p:nvPicPr>
          <p:cNvPr id="1638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13" y="1714500"/>
            <a:ext cx="1930400" cy="192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688" y="4357688"/>
            <a:ext cx="1911350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14438" y="4643438"/>
            <a:ext cx="2062162" cy="208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2" name="Прямоугольник 8"/>
          <p:cNvSpPr>
            <a:spLocks noChangeArrowheads="1"/>
          </p:cNvSpPr>
          <p:nvPr/>
        </p:nvSpPr>
        <p:spPr bwMode="auto">
          <a:xfrm>
            <a:off x="3429000" y="6488113"/>
            <a:ext cx="29289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Художник Эмиль Мунье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04664"/>
            <a:ext cx="7497762" cy="1143000"/>
          </a:xfrm>
        </p:spPr>
        <p:txBody>
          <a:bodyPr>
            <a:noAutofit/>
          </a:bodyPr>
          <a:lstStyle/>
          <a:p>
            <a:pPr lvl="0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2">
                    <a:satMod val="130000"/>
                  </a:schemeClr>
                </a:solidFill>
                <a:latin typeface="Monotype Corsiva" pitchFamily="66" charset="0"/>
              </a:rPr>
              <a:t/>
            </a:r>
            <a:br>
              <a:rPr lang="ru-RU" sz="2800" dirty="0" smtClean="0">
                <a:solidFill>
                  <a:schemeClr val="tx2">
                    <a:satMod val="130000"/>
                  </a:schemeClr>
                </a:solidFill>
                <a:latin typeface="Monotype Corsiva" pitchFamily="66" charset="0"/>
              </a:rPr>
            </a:br>
            <a:r>
              <a:rPr lang="ru-RU" sz="2800" dirty="0" smtClean="0">
                <a:solidFill>
                  <a:schemeClr val="tx2">
                    <a:satMod val="130000"/>
                  </a:schemeClr>
                </a:solidFill>
                <a:latin typeface="Monotype Corsiva" pitchFamily="66" charset="0"/>
              </a:rPr>
              <a:t/>
            </a:r>
            <a:br>
              <a:rPr lang="ru-RU" sz="2800" dirty="0" smtClean="0">
                <a:solidFill>
                  <a:schemeClr val="tx2">
                    <a:satMod val="130000"/>
                  </a:schemeClr>
                </a:solidFill>
                <a:latin typeface="Monotype Corsiva" pitchFamily="66" charset="0"/>
              </a:rPr>
            </a:br>
            <a:r>
              <a:rPr lang="ru-RU" sz="2800" dirty="0" smtClean="0">
                <a:solidFill>
                  <a:schemeClr val="tx2">
                    <a:satMod val="130000"/>
                  </a:schemeClr>
                </a:solidFill>
                <a:latin typeface="Monotype Corsiva" pitchFamily="66" charset="0"/>
              </a:rPr>
              <a:t/>
            </a:r>
            <a:br>
              <a:rPr lang="ru-RU" sz="2800" dirty="0" smtClean="0">
                <a:solidFill>
                  <a:schemeClr val="tx2">
                    <a:satMod val="130000"/>
                  </a:schemeClr>
                </a:solidFill>
                <a:latin typeface="Monotype Corsiva" pitchFamily="66" charset="0"/>
              </a:rPr>
            </a:br>
            <a:r>
              <a:rPr lang="ru-RU" sz="4400" dirty="0" smtClean="0">
                <a:solidFill>
                  <a:schemeClr val="tx2">
                    <a:satMod val="130000"/>
                  </a:schemeClr>
                </a:solidFill>
                <a:latin typeface="Monotype Corsiva" pitchFamily="66" charset="0"/>
              </a:rPr>
              <a:t/>
            </a:r>
            <a:br>
              <a:rPr lang="ru-RU" sz="4400" dirty="0" smtClean="0">
                <a:solidFill>
                  <a:schemeClr val="tx2">
                    <a:satMod val="130000"/>
                  </a:schemeClr>
                </a:solidFill>
                <a:latin typeface="Monotype Corsiva" pitchFamily="66" charset="0"/>
              </a:rPr>
            </a:br>
            <a:r>
              <a:rPr lang="ru-RU" sz="4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Появление  праздника в Америке</a:t>
            </a:r>
            <a:r>
              <a:rPr lang="ru-RU" sz="90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90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chemeClr val="tx2">
                    <a:satMod val="130000"/>
                  </a:schemeClr>
                </a:solidFill>
                <a:latin typeface="Monotype Corsiva" pitchFamily="66" charset="0"/>
              </a:rPr>
              <a:t/>
            </a:r>
            <a:br>
              <a:rPr lang="ru-RU" sz="2400" dirty="0" smtClean="0">
                <a:solidFill>
                  <a:schemeClr val="tx2">
                    <a:satMod val="130000"/>
                  </a:schemeClr>
                </a:solidFill>
                <a:latin typeface="Monotype Corsiva" pitchFamily="66" charset="0"/>
              </a:rPr>
            </a:b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День матери, аналог нынешнего праздника, появился в XIX веке в американском штате Западная Вирджиния. 7 мая 1906 года в городе Филадельфия скончалась Мэри Джарвис. Смерть сей почтенной и набожной женщины оплакивали братья и сёстры по методистской общине, но для дочери Мэри Джарвис — Энн — она стала настоящей трагедией. Жизнь без любящей и мудрой мамы была невыносима для бездетной Энн Джарвис. 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5568" y="3985157"/>
            <a:ext cx="1844824" cy="2642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4077072"/>
            <a:ext cx="3328988" cy="245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Другая 5">
      <a:dk1>
        <a:sysClr val="windowText" lastClr="000000"/>
      </a:dk1>
      <a:lt1>
        <a:sysClr val="window" lastClr="FFFFFF"/>
      </a:lt1>
      <a:dk2>
        <a:srgbClr val="00B0F0"/>
      </a:dk2>
      <a:lt2>
        <a:srgbClr val="5FAAC3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1100</TotalTime>
  <Words>440</Words>
  <Application>Microsoft Office PowerPoint</Application>
  <PresentationFormat>Экран (4:3)</PresentationFormat>
  <Paragraphs>32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Arial</vt:lpstr>
      <vt:lpstr>Corbel</vt:lpstr>
      <vt:lpstr>Georgia</vt:lpstr>
      <vt:lpstr>Gill Sans MT</vt:lpstr>
      <vt:lpstr>Monotype Corsiva</vt:lpstr>
      <vt:lpstr>Verdana</vt:lpstr>
      <vt:lpstr>Wingdings</vt:lpstr>
      <vt:lpstr>Wingdings 2</vt:lpstr>
      <vt:lpstr>Солнцестояние</vt:lpstr>
      <vt:lpstr>Презентация PowerPoint</vt:lpstr>
      <vt:lpstr>История создания праздника</vt:lpstr>
      <vt:lpstr>По некоторым источникам традиция празднования Дня матери берет начало еще в древнем Риме, Римляне посвящали три дня в марте (с 22 по 25) матери богов – восточной Кибеле</vt:lpstr>
      <vt:lpstr>Древние греки отдавали дань уважения матери всех богов - Гее.</vt:lpstr>
      <vt:lpstr>День матери - праздник, ежегодно отмечаемый в Китае во второе воскресенье мая.  Это день памяти о матерях, когда воздается должное их труду и бескорыстной жертве ради блага своих детей. В День матери китайцы поздравляют своих матерей, преподносят им цветы и подарки.  </vt:lpstr>
      <vt:lpstr>На Руси почиталась  Мокоша - Богиня материнства</vt:lpstr>
      <vt:lpstr>История развития праздника</vt:lpstr>
      <vt:lpstr>Подобные традиции известны и в провинциях Шампань (Франция) и Валлонь (Бельгия).</vt:lpstr>
      <vt:lpstr>    Появление  праздника в Америке  День матери, аналог нынешнего праздника, появился в XIX веке в американском штате Западная Вирджиния. 7 мая 1906 года в городе Филадельфия скончалась Мэри Джарвис. Смерть сей почтенной и набожной женщины оплакивали братья и сёстры по методистской общине, но для дочери Мэри Джарвис — Энн — она стала настоящей трагедией. Жизнь без любящей и мудрой мамы была невыносима для бездетной Энн Джарвис. </vt:lpstr>
      <vt:lpstr>Её мучило сознание, что при жизни она не успела выразить матери всю меру своей любви и признательности. В годовщину смерти своей матери она заказала поминальную службу. После этого она и многие другие женщины отправили своим сенаторам и конгрессменам тысячи писем с предложением учредить такой праздник. Что и случилось семь лет спустя при президенте Вудро Вилсоне который объявил второе воскресенье мая национальным праздником в честь всех американских матерей.</vt:lpstr>
      <vt:lpstr>Презентация PowerPoint</vt:lpstr>
      <vt:lpstr>Презентация PowerPoint</vt:lpstr>
      <vt:lpstr>День матери в Беларуси</vt:lpstr>
      <vt:lpstr>На свете не существует человека роднее и ближе матери. Ее любовь к детям безгранична, бескорыстна, полна самоотверженности. А материнство на Руси всегда было равноценно синониму святости.</vt:lpstr>
      <vt:lpstr>Презентация PowerPoint</vt:lpstr>
      <vt:lpstr>Презентация PowerPoint</vt:lpstr>
    </vt:vector>
  </TitlesOfParts>
  <Company>WareZ Provider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матери</dc:title>
  <dc:creator>www.PHILka.RU</dc:creator>
  <cp:lastModifiedBy>SSokolov</cp:lastModifiedBy>
  <cp:revision>88</cp:revision>
  <dcterms:created xsi:type="dcterms:W3CDTF">2007-11-20T09:56:42Z</dcterms:created>
  <dcterms:modified xsi:type="dcterms:W3CDTF">2017-10-11T07:33:20Z</dcterms:modified>
</cp:coreProperties>
</file>